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703" r:id="rId2"/>
  </p:sldMasterIdLst>
  <p:notesMasterIdLst>
    <p:notesMasterId r:id="rId43"/>
  </p:notesMasterIdLst>
  <p:sldIdLst>
    <p:sldId id="332" r:id="rId3"/>
    <p:sldId id="301" r:id="rId4"/>
    <p:sldId id="290" r:id="rId5"/>
    <p:sldId id="314" r:id="rId6"/>
    <p:sldId id="268" r:id="rId7"/>
    <p:sldId id="323" r:id="rId8"/>
    <p:sldId id="285" r:id="rId9"/>
    <p:sldId id="333" r:id="rId10"/>
    <p:sldId id="344" r:id="rId11"/>
    <p:sldId id="331" r:id="rId12"/>
    <p:sldId id="304" r:id="rId13"/>
    <p:sldId id="307" r:id="rId14"/>
    <p:sldId id="313" r:id="rId15"/>
    <p:sldId id="324" r:id="rId16"/>
    <p:sldId id="322" r:id="rId17"/>
    <p:sldId id="334" r:id="rId18"/>
    <p:sldId id="335" r:id="rId19"/>
    <p:sldId id="336" r:id="rId20"/>
    <p:sldId id="326" r:id="rId21"/>
    <p:sldId id="308" r:id="rId22"/>
    <p:sldId id="318" r:id="rId23"/>
    <p:sldId id="341" r:id="rId24"/>
    <p:sldId id="337" r:id="rId25"/>
    <p:sldId id="340" r:id="rId26"/>
    <p:sldId id="338" r:id="rId27"/>
    <p:sldId id="339" r:id="rId28"/>
    <p:sldId id="312" r:id="rId29"/>
    <p:sldId id="291" r:id="rId30"/>
    <p:sldId id="299" r:id="rId31"/>
    <p:sldId id="293" r:id="rId32"/>
    <p:sldId id="303" r:id="rId33"/>
    <p:sldId id="298" r:id="rId34"/>
    <p:sldId id="302" r:id="rId35"/>
    <p:sldId id="300" r:id="rId36"/>
    <p:sldId id="280" r:id="rId37"/>
    <p:sldId id="310" r:id="rId38"/>
    <p:sldId id="294" r:id="rId39"/>
    <p:sldId id="343" r:id="rId40"/>
    <p:sldId id="342" r:id="rId41"/>
    <p:sldId id="296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37" autoAdjust="0"/>
    <p:restoredTop sz="94660"/>
  </p:normalViewPr>
  <p:slideViewPr>
    <p:cSldViewPr>
      <p:cViewPr varScale="1">
        <p:scale>
          <a:sx n="74" d="100"/>
          <a:sy n="74" d="100"/>
        </p:scale>
        <p:origin x="136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456F1E-39D2-4A8A-959B-56B614BE7295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9E67F-6896-43AE-9DE8-3453F9FEF75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331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defTabSz="458788"/>
            <a:fld id="{651ABD80-6EA6-4225-890C-9A70868B60F0}" type="datetime1">
              <a:rPr lang="en-US" smtClean="0"/>
              <a:pPr defTabSz="458788"/>
              <a:t>6/8/2015</a:t>
            </a:fld>
            <a:endParaRPr lang="en-US" smtClean="0"/>
          </a:p>
        </p:txBody>
      </p:sp>
      <p:sp>
        <p:nvSpPr>
          <p:cNvPr id="332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458788"/>
            <a:fld id="{6A611C04-BB5E-462D-B9F1-32FE408E09DE}" type="slidenum">
              <a:rPr lang="en-US" smtClean="0"/>
              <a:pPr defTabSz="458788"/>
              <a:t>8</a:t>
            </a:fld>
            <a:endParaRPr lang="en-US" smtClean="0"/>
          </a:p>
        </p:txBody>
      </p:sp>
      <p:sp>
        <p:nvSpPr>
          <p:cNvPr id="332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2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785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021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/>
              <a:t>Scalability, Bandwith, Intelligence, Reliability, Efficiency, Security, Performance =&gt; MXK</a:t>
            </a:r>
          </a:p>
        </p:txBody>
      </p:sp>
    </p:spTree>
    <p:extLst>
      <p:ext uri="{BB962C8B-B14F-4D97-AF65-F5344CB8AC3E}">
        <p14:creationId xmlns:p14="http://schemas.microsoft.com/office/powerpoint/2010/main" val="31869991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defTabSz="98107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98107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98107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98107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98107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EEDE10C-DEEB-4807-AB68-EEF29A707AF7}" type="slidenum">
              <a:rPr lang="en-US" sz="1300"/>
              <a:pPr eaLnBrk="1" hangingPunct="1"/>
              <a:t>28</a:t>
            </a:fld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210935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07386" y="1183729"/>
            <a:ext cx="4614545" cy="1791968"/>
          </a:xfrm>
        </p:spPr>
        <p:txBody>
          <a:bodyPr vert="horz" lIns="91440" tIns="45720" rIns="91440" bIns="45720" rtlCol="0" anchor="b" anchorCtr="0">
            <a:noAutofit/>
          </a:bodyPr>
          <a:lstStyle>
            <a:lvl1pPr>
              <a:lnSpc>
                <a:spcPts val="3800"/>
              </a:lnSpc>
              <a:defRPr lang="en-US" b="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10237" y="3292530"/>
            <a:ext cx="3633525" cy="2223546"/>
          </a:xfr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SzPct val="115000"/>
              <a:buFont typeface="Wingdings" pitchFamily="2" charset="2"/>
              <a:buNone/>
              <a:defRPr lang="en-US" sz="2100" b="0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0"/>
          <a:lstStyle>
            <a:lvl1pPr>
              <a:defRPr b="0">
                <a:solidFill>
                  <a:schemeClr val="bg1"/>
                </a:solidFill>
              </a:defRPr>
            </a:lvl1pPr>
          </a:lstStyle>
          <a:p>
            <a:fld id="{C24757D4-DC35-4F81-BE7B-0B409796CF69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EF7373DC-1F8C-4F57-AFB0-99C02A66675C}" type="datetime4">
              <a:rPr lang="en-US" smtClean="0">
                <a:solidFill>
                  <a:srgbClr val="FFFFFF"/>
                </a:solidFill>
              </a:rPr>
              <a:pPr/>
              <a:t>June 8, 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Tellabs Confidential Proprietary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90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Aft>
                <a:spcPts val="600"/>
              </a:spcAft>
              <a:defRPr/>
            </a:lvl1pPr>
            <a:lvl2pPr>
              <a:spcAft>
                <a:spcPts val="600"/>
              </a:spcAft>
              <a:defRPr/>
            </a:lvl2pPr>
            <a:lvl3pPr>
              <a:spcAft>
                <a:spcPts val="600"/>
              </a:spcAft>
              <a:defRPr/>
            </a:lvl3pPr>
            <a:lvl4pPr>
              <a:spcAft>
                <a:spcPts val="600"/>
              </a:spcAft>
              <a:defRPr/>
            </a:lvl4pPr>
            <a:lvl5pPr>
              <a:spcAft>
                <a:spcPts val="6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5246697"/>
            <a:ext cx="9144000" cy="666604"/>
          </a:xfrm>
        </p:spPr>
        <p:txBody>
          <a:bodyPr wrap="square" tIns="137160" bIns="18288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15000"/>
              <a:buFont typeface="Wingdings" pitchFamily="2" charset="2"/>
              <a:buNone/>
              <a:tabLst/>
              <a:defRPr sz="2100" b="1" i="1" baseline="0">
                <a:solidFill>
                  <a:srgbClr val="00529B"/>
                </a:solidFill>
              </a:defRPr>
            </a:lvl1pPr>
            <a:lvl2pPr>
              <a:buNone/>
              <a:defRPr sz="2100" b="1" i="1">
                <a:solidFill>
                  <a:srgbClr val="00529B"/>
                </a:solidFill>
              </a:defRPr>
            </a:lvl2pPr>
            <a:lvl3pPr>
              <a:buNone/>
              <a:defRPr sz="2100" b="1" i="1">
                <a:solidFill>
                  <a:srgbClr val="00529B"/>
                </a:solidFill>
              </a:defRPr>
            </a:lvl3pPr>
            <a:lvl4pPr>
              <a:buNone/>
              <a:defRPr sz="2100" b="1" i="1">
                <a:solidFill>
                  <a:srgbClr val="00529B"/>
                </a:solidFill>
              </a:defRPr>
            </a:lvl4pPr>
            <a:lvl5pPr>
              <a:buNone/>
              <a:defRPr sz="2100" b="1" i="1">
                <a:solidFill>
                  <a:srgbClr val="00529B"/>
                </a:solidFill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15000"/>
              <a:buFont typeface="Wingdings" pitchFamily="2" charset="2"/>
              <a:buNone/>
              <a:tabLst/>
              <a:defRPr/>
            </a:pPr>
            <a:r>
              <a:rPr lang="en-US" dirty="0" smtClean="0"/>
              <a:t>Enter your take-away message here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B126884-6C48-490F-9C6B-493572068F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EF7373DC-1F8C-4F57-AFB0-99C02A66675C}" type="datetime4">
              <a:rPr lang="en-US" smtClean="0">
                <a:solidFill>
                  <a:srgbClr val="FFFFFF"/>
                </a:solidFill>
              </a:rPr>
              <a:pPr/>
              <a:t>June 8, 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Tellabs Confidential Proprietary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20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3575" y="1760769"/>
            <a:ext cx="3883961" cy="3380203"/>
          </a:xfrm>
        </p:spPr>
        <p:txBody>
          <a:bodyPr>
            <a:normAutofit/>
          </a:bodyPr>
          <a:lstStyle>
            <a:lvl1pPr>
              <a:spcAft>
                <a:spcPts val="300"/>
              </a:spcAft>
              <a:defRPr sz="2400"/>
            </a:lvl1pPr>
            <a:lvl2pPr>
              <a:spcAft>
                <a:spcPts val="300"/>
              </a:spcAft>
              <a:defRPr sz="2200"/>
            </a:lvl2pPr>
            <a:lvl3pPr>
              <a:spcAft>
                <a:spcPts val="300"/>
              </a:spcAft>
              <a:defRPr sz="2000"/>
            </a:lvl3pPr>
            <a:lvl4pPr>
              <a:spcAft>
                <a:spcPts val="300"/>
              </a:spcAft>
              <a:defRPr sz="1800"/>
            </a:lvl4pPr>
            <a:lvl5pPr>
              <a:spcAft>
                <a:spcPts val="300"/>
              </a:spcAft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88080" y="1760769"/>
            <a:ext cx="3883961" cy="3380203"/>
          </a:xfrm>
        </p:spPr>
        <p:txBody>
          <a:bodyPr>
            <a:normAutofit/>
          </a:bodyPr>
          <a:lstStyle>
            <a:lvl1pPr>
              <a:spcAft>
                <a:spcPts val="300"/>
              </a:spcAft>
              <a:defRPr sz="2400"/>
            </a:lvl1pPr>
            <a:lvl2pPr>
              <a:spcAft>
                <a:spcPts val="300"/>
              </a:spcAft>
              <a:defRPr sz="2200"/>
            </a:lvl2pPr>
            <a:lvl3pPr>
              <a:spcAft>
                <a:spcPts val="300"/>
              </a:spcAft>
              <a:defRPr sz="2000"/>
            </a:lvl3pPr>
            <a:lvl4pPr>
              <a:spcAft>
                <a:spcPts val="300"/>
              </a:spcAft>
              <a:defRPr sz="1800"/>
            </a:lvl4pPr>
            <a:lvl5pPr>
              <a:spcAft>
                <a:spcPts val="300"/>
              </a:spcAft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3932-DD40-4CF8-BDFA-EAE2C3D7906B}" type="datetime4">
              <a:rPr lang="en-US" smtClean="0">
                <a:solidFill>
                  <a:srgbClr val="FFFFFF"/>
                </a:solidFill>
              </a:rPr>
              <a:pPr/>
              <a:t>June 8, 2015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37241" y="6600192"/>
            <a:ext cx="1781776" cy="251010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Tellabs Confidential Proprietary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6884-6C48-490F-9C6B-493572068F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5246697"/>
            <a:ext cx="9144000" cy="666604"/>
          </a:xfrm>
        </p:spPr>
        <p:txBody>
          <a:bodyPr wrap="square" tIns="137160" bIns="18288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15000"/>
              <a:buFont typeface="Wingdings" pitchFamily="2" charset="2"/>
              <a:buNone/>
              <a:tabLst/>
              <a:defRPr sz="2100" b="1" i="1" baseline="0">
                <a:solidFill>
                  <a:srgbClr val="00529B"/>
                </a:solidFill>
              </a:defRPr>
            </a:lvl1pPr>
            <a:lvl2pPr>
              <a:buNone/>
              <a:defRPr sz="2100" b="1" i="1">
                <a:solidFill>
                  <a:srgbClr val="00529B"/>
                </a:solidFill>
              </a:defRPr>
            </a:lvl2pPr>
            <a:lvl3pPr>
              <a:buNone/>
              <a:defRPr sz="2100" b="1" i="1">
                <a:solidFill>
                  <a:srgbClr val="00529B"/>
                </a:solidFill>
              </a:defRPr>
            </a:lvl3pPr>
            <a:lvl4pPr>
              <a:buNone/>
              <a:defRPr sz="2100" b="1" i="1">
                <a:solidFill>
                  <a:srgbClr val="00529B"/>
                </a:solidFill>
              </a:defRPr>
            </a:lvl4pPr>
            <a:lvl5pPr>
              <a:buNone/>
              <a:defRPr sz="2100" b="1" i="1">
                <a:solidFill>
                  <a:srgbClr val="00529B"/>
                </a:solidFill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15000"/>
              <a:buFont typeface="Wingdings" pitchFamily="2" charset="2"/>
              <a:buNone/>
              <a:tabLst/>
              <a:defRPr/>
            </a:pPr>
            <a:r>
              <a:rPr lang="en-US" dirty="0" smtClean="0"/>
              <a:t>Enter your take-away message here</a:t>
            </a:r>
          </a:p>
        </p:txBody>
      </p:sp>
    </p:spTree>
    <p:extLst>
      <p:ext uri="{BB962C8B-B14F-4D97-AF65-F5344CB8AC3E}">
        <p14:creationId xmlns:p14="http://schemas.microsoft.com/office/powerpoint/2010/main" val="410677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6884-6C48-490F-9C6B-493572068F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5246697"/>
            <a:ext cx="9144000" cy="666604"/>
          </a:xfrm>
        </p:spPr>
        <p:txBody>
          <a:bodyPr wrap="square" tIns="137160" bIns="18288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15000"/>
              <a:buFont typeface="Wingdings" pitchFamily="2" charset="2"/>
              <a:buNone/>
              <a:tabLst/>
              <a:defRPr sz="2100" b="1" i="1" baseline="0">
                <a:solidFill>
                  <a:srgbClr val="00529B"/>
                </a:solidFill>
              </a:defRPr>
            </a:lvl1pPr>
            <a:lvl2pPr>
              <a:buNone/>
              <a:defRPr sz="2100" b="1" i="1">
                <a:solidFill>
                  <a:srgbClr val="00529B"/>
                </a:solidFill>
              </a:defRPr>
            </a:lvl2pPr>
            <a:lvl3pPr>
              <a:buNone/>
              <a:defRPr sz="2100" b="1" i="1">
                <a:solidFill>
                  <a:srgbClr val="00529B"/>
                </a:solidFill>
              </a:defRPr>
            </a:lvl3pPr>
            <a:lvl4pPr>
              <a:buNone/>
              <a:defRPr sz="2100" b="1" i="1">
                <a:solidFill>
                  <a:srgbClr val="00529B"/>
                </a:solidFill>
              </a:defRPr>
            </a:lvl4pPr>
            <a:lvl5pPr>
              <a:buNone/>
              <a:defRPr sz="2100" b="1" i="1">
                <a:solidFill>
                  <a:srgbClr val="00529B"/>
                </a:solidFill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15000"/>
              <a:buFont typeface="Wingdings" pitchFamily="2" charset="2"/>
              <a:buNone/>
              <a:tabLst/>
              <a:defRPr/>
            </a:pPr>
            <a:r>
              <a:rPr lang="en-US" dirty="0" smtClean="0"/>
              <a:t>Enter your take-away message here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F7373DC-1F8C-4F57-AFB0-99C02A66675C}" type="datetime4">
              <a:rPr lang="en-US" smtClean="0">
                <a:solidFill>
                  <a:srgbClr val="FFFFFF"/>
                </a:solidFill>
              </a:rPr>
              <a:pPr/>
              <a:t>June 8, 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Tellabs Confidential Proprietary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3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ull Diagra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5566293"/>
            <a:ext cx="9144000" cy="666604"/>
          </a:xfrm>
        </p:spPr>
        <p:txBody>
          <a:bodyPr wrap="square" tIns="137160" bIns="18288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15000"/>
              <a:buFont typeface="Wingdings" pitchFamily="2" charset="2"/>
              <a:buNone/>
              <a:tabLst/>
              <a:defRPr sz="2100" b="1" i="1" baseline="0">
                <a:solidFill>
                  <a:srgbClr val="00529B"/>
                </a:solidFill>
              </a:defRPr>
            </a:lvl1pPr>
            <a:lvl2pPr>
              <a:buNone/>
              <a:defRPr sz="2100" b="1" i="1">
                <a:solidFill>
                  <a:srgbClr val="00529B"/>
                </a:solidFill>
              </a:defRPr>
            </a:lvl2pPr>
            <a:lvl3pPr>
              <a:buNone/>
              <a:defRPr sz="2100" b="1" i="1">
                <a:solidFill>
                  <a:srgbClr val="00529B"/>
                </a:solidFill>
              </a:defRPr>
            </a:lvl3pPr>
            <a:lvl4pPr>
              <a:buNone/>
              <a:defRPr sz="2100" b="1" i="1">
                <a:solidFill>
                  <a:srgbClr val="00529B"/>
                </a:solidFill>
              </a:defRPr>
            </a:lvl4pPr>
            <a:lvl5pPr>
              <a:buNone/>
              <a:defRPr sz="2100" b="1" i="1">
                <a:solidFill>
                  <a:srgbClr val="00529B"/>
                </a:solidFill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15000"/>
              <a:buFont typeface="Wingdings" pitchFamily="2" charset="2"/>
              <a:buNone/>
              <a:tabLst/>
              <a:defRPr/>
            </a:pPr>
            <a:r>
              <a:rPr lang="en-US" dirty="0" smtClean="0"/>
              <a:t>Enter your take-away message here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F7373DC-1F8C-4F57-AFB0-99C02A66675C}" type="datetime4">
              <a:rPr lang="en-US" smtClean="0">
                <a:solidFill>
                  <a:srgbClr val="FFFFFF"/>
                </a:solidFill>
              </a:rPr>
              <a:pPr/>
              <a:t>June 8, 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Tellabs Confidential Proprietary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B126884-6C48-490F-9C6B-493572068F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55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E0F2-0763-4D16-AB6F-E1EC2AEBC453}" type="datetime4">
              <a:rPr lang="en-US" smtClean="0">
                <a:solidFill>
                  <a:srgbClr val="FFFFFF"/>
                </a:solidFill>
              </a:rPr>
              <a:pPr/>
              <a:t>June 8, 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437241" y="6600192"/>
            <a:ext cx="1781776" cy="251010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Tellabs Confidential Proprietary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6884-6C48-490F-9C6B-493572068F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1832760" y="1923302"/>
            <a:ext cx="5466523" cy="2699664"/>
            <a:chOff x="1832760" y="1923302"/>
            <a:chExt cx="5466523" cy="2699664"/>
          </a:xfrm>
        </p:grpSpPr>
        <p:sp>
          <p:nvSpPr>
            <p:cNvPr id="2" name="TextBox 1"/>
            <p:cNvSpPr txBox="1"/>
            <p:nvPr userDrawn="1"/>
          </p:nvSpPr>
          <p:spPr>
            <a:xfrm>
              <a:off x="2210758" y="4215162"/>
              <a:ext cx="5003166" cy="4078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50" b="1" dirty="0" smtClean="0">
                  <a:solidFill>
                    <a:srgbClr val="808080"/>
                  </a:solidFill>
                </a:rPr>
                <a:t>www.tellabs.com/solutions/opticallan/</a:t>
              </a:r>
              <a:endParaRPr lang="en-US" sz="2050" b="1" dirty="0">
                <a:solidFill>
                  <a:srgbClr val="808080"/>
                </a:solidFill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2760" y="1923302"/>
              <a:ext cx="5466523" cy="21854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1414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>
            <a:lvl1pPr>
              <a:spcBef>
                <a:spcPts val="600"/>
              </a:spcBef>
              <a:spcAft>
                <a:spcPts val="0"/>
              </a:spcAft>
              <a:defRPr sz="2000"/>
            </a:lvl1pPr>
            <a:lvl2pPr>
              <a:spcBef>
                <a:spcPts val="200"/>
              </a:spcBef>
              <a:spcAft>
                <a:spcPts val="0"/>
              </a:spcAft>
              <a:defRPr sz="1800">
                <a:solidFill>
                  <a:srgbClr val="00529B"/>
                </a:solidFill>
              </a:defRPr>
            </a:lvl2pPr>
            <a:lvl3pPr>
              <a:spcBef>
                <a:spcPts val="100"/>
              </a:spcBef>
              <a:spcAft>
                <a:spcPts val="0"/>
              </a:spcAft>
              <a:defRPr sz="1600"/>
            </a:lvl3pPr>
            <a:lvl4pPr>
              <a:spcBef>
                <a:spcPts val="0"/>
              </a:spcBef>
              <a:spcAft>
                <a:spcPts val="0"/>
              </a:spcAft>
              <a:defRPr sz="1400">
                <a:solidFill>
                  <a:srgbClr val="006600"/>
                </a:solidFill>
              </a:defRPr>
            </a:lvl4pPr>
            <a:lvl5pPr>
              <a:spcBef>
                <a:spcPts val="0"/>
              </a:spcBef>
              <a:spcAft>
                <a:spcPts val="0"/>
              </a:spcAft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F8F9-E72A-4CED-A212-C35642209854}" type="datetime4">
              <a:rPr lang="en-US" smtClean="0">
                <a:solidFill>
                  <a:srgbClr val="FFFFFF"/>
                </a:solidFill>
              </a:rPr>
              <a:pPr/>
              <a:t>June 8, 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FF"/>
                </a:solidFill>
              </a:rPr>
              <a:t>TELLABS CONFIDENTIAL PROPRIETARY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6884-6C48-490F-9C6B-493572068F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61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0954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92AEF-95A9-4DE4-8354-53459F80D3DB}" type="datetimeFigureOut">
              <a:rPr lang="en-GB" smtClean="0"/>
              <a:pPr/>
              <a:t>08/06/2015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11"/>
          <p:cNvSpPr>
            <a:spLocks noChangeArrowheads="1"/>
          </p:cNvSpPr>
          <p:nvPr userDrawn="1"/>
        </p:nvSpPr>
        <p:spPr bwMode="auto">
          <a:xfrm rot="5400000">
            <a:off x="353218" y="459582"/>
            <a:ext cx="296863" cy="266700"/>
          </a:xfrm>
          <a:prstGeom prst="triangle">
            <a:avLst>
              <a:gd name="adj" fmla="val 50000"/>
            </a:avLst>
          </a:prstGeom>
          <a:solidFill>
            <a:srgbClr val="E31B23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  <a:defRPr/>
            </a:pPr>
            <a:endParaRPr lang="en-GB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68300" y="2649552"/>
            <a:ext cx="8396288" cy="3352786"/>
          </a:xfrm>
        </p:spPr>
        <p:txBody>
          <a:bodyPr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294191"/>
      </p:ext>
    </p:extLst>
  </p:cSld>
  <p:clrMapOvr>
    <a:masterClrMapping/>
  </p:clrMapOvr>
  <p:transition spd="med"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4950" y="274638"/>
            <a:ext cx="5919788" cy="685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063625"/>
            <a:ext cx="4038600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063625"/>
            <a:ext cx="4038600" cy="23241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540125"/>
            <a:ext cx="4038600" cy="23241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B956C-F8F7-4C54-92DA-5D448DCBC3AE}" type="datetime1">
              <a:rPr lang="en-US"/>
              <a:pPr>
                <a:defRPr/>
              </a:pPr>
              <a:t>6/8/2015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F7F41-0335-45F2-847B-2B55635C9B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8622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1_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4950" y="274638"/>
            <a:ext cx="5919788" cy="685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63625"/>
            <a:ext cx="8229600" cy="48006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BB001-CB20-4C1F-BD5B-F388B9CD1A2F}" type="datetime1">
              <a:rPr lang="en-US"/>
              <a:pPr>
                <a:defRPr/>
              </a:pPr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4174D-9155-4955-A64B-A3BE362DC1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282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08197" y="360363"/>
            <a:ext cx="7053307" cy="100584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956" y="1407349"/>
            <a:ext cx="7946136" cy="38038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426554" y="6578247"/>
            <a:ext cx="1014063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 b="1">
                <a:solidFill>
                  <a:schemeClr val="bg1"/>
                </a:solidFill>
              </a:defRPr>
            </a:lvl1pPr>
          </a:lstStyle>
          <a:p>
            <a:fld id="{EF7373DC-1F8C-4F57-AFB0-99C02A66675C}" type="datetime4">
              <a:rPr lang="en-US" smtClean="0">
                <a:solidFill>
                  <a:srgbClr val="FFFFFF"/>
                </a:solidFill>
              </a:rPr>
              <a:pPr/>
              <a:t>June 8, 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1809" y="6578247"/>
            <a:ext cx="685800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bg1"/>
                </a:solidFill>
              </a:defRPr>
            </a:lvl1pPr>
          </a:lstStyle>
          <a:p>
            <a:fld id="{FB126884-6C48-490F-9C6B-493572068F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Text Placeholder 7"/>
          <p:cNvSpPr txBox="1">
            <a:spLocks/>
          </p:cNvSpPr>
          <p:nvPr userDrawn="1"/>
        </p:nvSpPr>
        <p:spPr>
          <a:xfrm>
            <a:off x="4329177" y="6246490"/>
            <a:ext cx="4032185" cy="246221"/>
          </a:xfrm>
          <a:prstGeom prst="rect">
            <a:avLst/>
          </a:prstGeom>
        </p:spPr>
        <p:txBody>
          <a:bodyPr wrap="square" lIns="91440" tIns="0" bIns="0" anchor="ctr" anchorCtr="0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15000"/>
              <a:buFont typeface="Wingdings" pitchFamily="2" charset="2"/>
              <a:buNone/>
              <a:tabLst/>
              <a:defRPr sz="900" b="0" i="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66928" indent="-28575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chemeClr val="bg2"/>
              </a:buClr>
              <a:buFont typeface="Arial" pitchFamily="34" charset="0"/>
              <a:buNone/>
              <a:defRPr sz="2100" b="1" i="1" kern="1200">
                <a:solidFill>
                  <a:srgbClr val="00529B"/>
                </a:solidFill>
                <a:latin typeface="+mn-lt"/>
                <a:ea typeface="+mn-ea"/>
                <a:cs typeface="+mn-cs"/>
              </a:defRPr>
            </a:lvl2pPr>
            <a:lvl3pPr marL="804672" indent="-22860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chemeClr val="bg2"/>
              </a:buClr>
              <a:buFont typeface="Wingdings" pitchFamily="2" charset="2"/>
              <a:buNone/>
              <a:defRPr sz="2100" b="1" i="1" kern="1200">
                <a:solidFill>
                  <a:srgbClr val="00529B"/>
                </a:solidFill>
                <a:latin typeface="+mn-lt"/>
                <a:ea typeface="+mn-ea"/>
                <a:cs typeface="+mn-cs"/>
              </a:defRPr>
            </a:lvl3pPr>
            <a:lvl4pPr marL="1024128" indent="-22860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chemeClr val="bg2"/>
              </a:buClr>
              <a:buFont typeface="Arial" pitchFamily="34" charset="0"/>
              <a:buNone/>
              <a:defRPr sz="2100" b="1" i="1" kern="1200">
                <a:solidFill>
                  <a:srgbClr val="00529B"/>
                </a:solidFill>
                <a:latin typeface="+mn-lt"/>
                <a:ea typeface="+mn-ea"/>
                <a:cs typeface="+mn-cs"/>
              </a:defRPr>
            </a:lvl4pPr>
            <a:lvl5pPr marL="1261872" indent="-22860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chemeClr val="bg2"/>
              </a:buClr>
              <a:buFont typeface="Wingdings" pitchFamily="2" charset="2"/>
              <a:buNone/>
              <a:defRPr sz="2100" b="1" i="1" kern="1200">
                <a:solidFill>
                  <a:srgbClr val="00529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747678"/>
              </a:buClr>
              <a:defRPr/>
            </a:pPr>
            <a:r>
              <a:rPr lang="en-US" sz="1600" dirty="0" smtClean="0">
                <a:solidFill>
                  <a:srgbClr val="FFFFFF"/>
                </a:solidFill>
              </a:rPr>
              <a:t>Optical LAN Outperforms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437860" y="6578247"/>
            <a:ext cx="1574369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 b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Tellabs Confidential Proprietary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23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/>
  <p:txStyles>
    <p:titleStyle>
      <a:lvl1pPr algn="l" defTabSz="914400" rtl="0" eaLnBrk="1" latinLnBrk="0" hangingPunct="1">
        <a:spcBef>
          <a:spcPts val="600"/>
        </a:spcBef>
        <a:spcAft>
          <a:spcPts val="900"/>
        </a:spcAft>
        <a:buNone/>
        <a:defRPr sz="3000" b="0" i="0" kern="1200">
          <a:solidFill>
            <a:srgbClr val="00529B"/>
          </a:solidFill>
          <a:latin typeface="+mj-lt"/>
          <a:ea typeface="+mj-ea"/>
          <a:cs typeface="+mj-cs"/>
        </a:defRPr>
      </a:lvl1pPr>
    </p:titleStyle>
    <p:bodyStyle>
      <a:lvl1pPr marL="237744" indent="-246888" algn="l" defTabSz="914400" rtl="0" eaLnBrk="1" latinLnBrk="0" hangingPunct="1">
        <a:spcBef>
          <a:spcPts val="600"/>
        </a:spcBef>
        <a:spcAft>
          <a:spcPts val="600"/>
        </a:spcAft>
        <a:buClr>
          <a:schemeClr val="accent6"/>
        </a:buClr>
        <a:buSzPct val="115000"/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66928" indent="-285750" algn="l" defTabSz="914400" rtl="0" eaLnBrk="1" latinLnBrk="0" hangingPunct="1">
        <a:spcBef>
          <a:spcPts val="600"/>
        </a:spcBef>
        <a:spcAft>
          <a:spcPts val="600"/>
        </a:spcAft>
        <a:buClr>
          <a:schemeClr val="bg2"/>
        </a:buClr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spcBef>
          <a:spcPts val="600"/>
        </a:spcBef>
        <a:spcAft>
          <a:spcPts val="600"/>
        </a:spcAft>
        <a:buClr>
          <a:schemeClr val="bg2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228600" algn="l" defTabSz="914400" rtl="0" eaLnBrk="1" latinLnBrk="0" hangingPunct="1">
        <a:spcBef>
          <a:spcPts val="600"/>
        </a:spcBef>
        <a:spcAft>
          <a:spcPts val="600"/>
        </a:spcAft>
        <a:buClr>
          <a:schemeClr val="bg2"/>
        </a:buClr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spcBef>
          <a:spcPts val="600"/>
        </a:spcBef>
        <a:spcAft>
          <a:spcPts val="600"/>
        </a:spcAft>
        <a:buClr>
          <a:schemeClr val="bg2"/>
        </a:buClr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F7373DC-1F8C-4F57-AFB0-99C02A66675C}" type="datetime4">
              <a:rPr lang="en-US" smtClean="0">
                <a:solidFill>
                  <a:srgbClr val="FFFFFF"/>
                </a:solidFill>
              </a:rPr>
              <a:pPr/>
              <a:t>June 8, 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Tellabs Confidential Proprietary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B126884-6C48-490F-9C6B-493572068F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6" r:id="rId12"/>
    <p:sldLayoutId id="2147483717" r:id="rId13"/>
    <p:sldLayoutId id="2147483718" r:id="rId14"/>
  </p:sldLayoutIdLst>
  <p:hf hdr="0"/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12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1.wmf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jpeg"/><Relationship Id="rId14" Type="http://schemas.openxmlformats.org/officeDocument/2006/relationships/image" Target="../media/image1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png"/><Relationship Id="rId7" Type="http://schemas.openxmlformats.org/officeDocument/2006/relationships/hyperlink" Target="http://www.clker.com/clipart-10600.html" TargetMode="External"/><Relationship Id="rId12" Type="http://schemas.openxmlformats.org/officeDocument/2006/relationships/image" Target="../media/image4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8.png"/><Relationship Id="rId11" Type="http://schemas.openxmlformats.org/officeDocument/2006/relationships/image" Target="../media/image42.png"/><Relationship Id="rId5" Type="http://schemas.openxmlformats.org/officeDocument/2006/relationships/image" Target="../media/image37.png"/><Relationship Id="rId10" Type="http://schemas.openxmlformats.org/officeDocument/2006/relationships/image" Target="../media/image41.png"/><Relationship Id="rId4" Type="http://schemas.openxmlformats.org/officeDocument/2006/relationships/image" Target="../media/image36.png"/><Relationship Id="rId9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2.png"/><Relationship Id="rId18" Type="http://schemas.openxmlformats.org/officeDocument/2006/relationships/image" Target="../media/image50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17" Type="http://schemas.openxmlformats.org/officeDocument/2006/relationships/image" Target="../media/image66.jpeg"/><Relationship Id="rId2" Type="http://schemas.openxmlformats.org/officeDocument/2006/relationships/image" Target="../media/image51.jpeg"/><Relationship Id="rId16" Type="http://schemas.openxmlformats.org/officeDocument/2006/relationships/image" Target="../media/image6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10" Type="http://schemas.openxmlformats.org/officeDocument/2006/relationships/image" Target="../media/image59.png"/><Relationship Id="rId4" Type="http://schemas.openxmlformats.org/officeDocument/2006/relationships/image" Target="../media/image53.jpeg"/><Relationship Id="rId9" Type="http://schemas.openxmlformats.org/officeDocument/2006/relationships/image" Target="../media/image58.jpeg"/><Relationship Id="rId14" Type="http://schemas.openxmlformats.org/officeDocument/2006/relationships/image" Target="../media/image6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2.png"/><Relationship Id="rId4" Type="http://schemas.openxmlformats.org/officeDocument/2006/relationships/image" Target="../media/image7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85.png"/><Relationship Id="rId7" Type="http://schemas.openxmlformats.org/officeDocument/2006/relationships/image" Target="../media/image89.jpe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8.png"/><Relationship Id="rId5" Type="http://schemas.openxmlformats.org/officeDocument/2006/relationships/image" Target="../media/image87.jpeg"/><Relationship Id="rId4" Type="http://schemas.openxmlformats.org/officeDocument/2006/relationships/image" Target="../media/image8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3.jpeg"/><Relationship Id="rId5" Type="http://schemas.openxmlformats.org/officeDocument/2006/relationships/image" Target="../media/image92.png"/><Relationship Id="rId4" Type="http://schemas.openxmlformats.org/officeDocument/2006/relationships/image" Target="../media/image9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 txBox="1">
            <a:spLocks noGrp="1"/>
          </p:cNvSpPr>
          <p:nvPr>
            <p:ph type="title"/>
          </p:nvPr>
        </p:nvSpPr>
        <p:spPr>
          <a:xfrm>
            <a:off x="395536" y="763540"/>
            <a:ext cx="8229600" cy="263149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                        </a:t>
            </a:r>
            <a:r>
              <a:rPr lang="en-US" sz="72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72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r>
              <a:rPr lang="en-US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48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4800" b="1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4800" b="1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4800" b="1" dirty="0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Rectangle 15"/>
          <p:cNvSpPr>
            <a:spLocks noGrp="1" noChangeArrowheads="1"/>
          </p:cNvSpPr>
          <p:nvPr>
            <p:ph idx="1"/>
          </p:nvPr>
        </p:nvSpPr>
        <p:spPr bwMode="auto">
          <a:xfrm>
            <a:off x="395536" y="4005064"/>
            <a:ext cx="8229600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en-US" sz="2600" dirty="0" smtClean="0">
                <a:solidFill>
                  <a:schemeClr val="tx2"/>
                </a:solidFill>
                <a:latin typeface="Arial Bold" charset="0"/>
                <a:ea typeface="ＭＳ Ｐゴシック" pitchFamily="34" charset="-128"/>
              </a:rPr>
              <a:t>Introduction to </a:t>
            </a:r>
            <a:r>
              <a:rPr lang="en-US" sz="2600" dirty="0" smtClean="0">
                <a:solidFill>
                  <a:schemeClr val="tx2"/>
                </a:solidFill>
                <a:latin typeface="Arial Bold" charset="0"/>
                <a:ea typeface="ＭＳ Ｐゴシック" pitchFamily="34" charset="-128"/>
                <a:cs typeface="+mn-cs"/>
              </a:rPr>
              <a:t>Passive </a:t>
            </a:r>
            <a:r>
              <a:rPr lang="en-US" sz="2600" dirty="0">
                <a:solidFill>
                  <a:schemeClr val="tx2"/>
                </a:solidFill>
                <a:latin typeface="Arial Bold" charset="0"/>
                <a:ea typeface="ＭＳ Ｐゴシック" pitchFamily="34" charset="-128"/>
                <a:cs typeface="+mn-cs"/>
              </a:rPr>
              <a:t>Optical LAN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tx2"/>
                </a:solidFill>
                <a:ea typeface="ＭＳ Ｐゴシック" pitchFamily="34" charset="-128"/>
                <a:cs typeface="+mn-cs"/>
              </a:rPr>
              <a:t>Changing the Landscape of Enterprise Infrastructure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7C5C-D332-4051-B099-4A4D5D0128AA}" type="datetime1">
              <a:rPr lang="en-GB" smtClean="0"/>
              <a:pPr/>
              <a:t>08/06/2015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154DD-80B0-4F75-9039-7BC089E2B09E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endParaRPr lang="en-US" sz="2500">
              <a:solidFill>
                <a:srgbClr val="425A6C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42256" y="645127"/>
            <a:ext cx="6059488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IE" sz="2800" b="1" dirty="0" smtClean="0">
                <a:ea typeface="ＭＳ Ｐゴシック" pitchFamily="34" charset="-128"/>
                <a:cs typeface="+mn-cs"/>
              </a:rPr>
              <a:t>POL </a:t>
            </a:r>
            <a:r>
              <a:rPr lang="en-IE" sz="2800" b="1" dirty="0">
                <a:ea typeface="ＭＳ Ｐゴシック" pitchFamily="34" charset="-128"/>
                <a:cs typeface="+mn-cs"/>
              </a:rPr>
              <a:t>– </a:t>
            </a:r>
            <a:r>
              <a:rPr lang="en-IE" sz="2800" b="1" dirty="0" smtClean="0">
                <a:ea typeface="ＭＳ Ｐゴシック" pitchFamily="34" charset="-128"/>
                <a:cs typeface="+mn-cs"/>
              </a:rPr>
              <a:t>ECO </a:t>
            </a:r>
            <a:r>
              <a:rPr lang="en-IE" sz="2800" b="1" dirty="0">
                <a:ea typeface="ＭＳ Ｐゴシック" pitchFamily="34" charset="-128"/>
                <a:cs typeface="+mn-cs"/>
              </a:rPr>
              <a:t>friendly solution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467544" y="692696"/>
            <a:ext cx="8107535" cy="5220536"/>
            <a:chOff x="340887" y="1184163"/>
            <a:chExt cx="8486237" cy="5406914"/>
          </a:xfrm>
        </p:grpSpPr>
        <p:sp>
          <p:nvSpPr>
            <p:cNvPr id="22" name="Rectangle 21"/>
            <p:cNvSpPr/>
            <p:nvPr/>
          </p:nvSpPr>
          <p:spPr>
            <a:xfrm>
              <a:off x="340887" y="1184163"/>
              <a:ext cx="8486237" cy="540691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3" name="Picture 22" descr="OLAN Cable 0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03348" y="1761895"/>
              <a:ext cx="5765369" cy="3250969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4" name="Text Box 28"/>
            <p:cNvSpPr txBox="1">
              <a:spLocks noChangeArrowheads="1"/>
            </p:cNvSpPr>
            <p:nvPr/>
          </p:nvSpPr>
          <p:spPr bwMode="auto">
            <a:xfrm>
              <a:off x="5634023" y="5521750"/>
              <a:ext cx="2424402" cy="861774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1400" b="1" dirty="0" smtClean="0">
                  <a:solidFill>
                    <a:schemeClr val="tx1"/>
                  </a:solidFill>
                </a:rPr>
                <a:t>Single Mode Fiber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sz="1200" dirty="0" smtClean="0"/>
                <a:t>Voice, Data, Video &amp;  Other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sz="1200" dirty="0" smtClean="0"/>
                <a:t>Serves 128 with PON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sz="1200" dirty="0" smtClean="0"/>
                <a:t>Capacity measured in Tbps</a:t>
              </a:r>
              <a:endParaRPr lang="en-US" sz="1200" b="0" dirty="0">
                <a:solidFill>
                  <a:schemeClr val="tx1"/>
                </a:solidFill>
              </a:endParaRPr>
            </a:p>
          </p:txBody>
        </p:sp>
        <p:sp>
          <p:nvSpPr>
            <p:cNvPr id="25" name="Text Box 28"/>
            <p:cNvSpPr txBox="1">
              <a:spLocks noChangeArrowheads="1"/>
            </p:cNvSpPr>
            <p:nvPr/>
          </p:nvSpPr>
          <p:spPr bwMode="auto">
            <a:xfrm>
              <a:off x="3624104" y="5522689"/>
              <a:ext cx="2113613" cy="861774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1400" b="1" dirty="0" smtClean="0">
                  <a:solidFill>
                    <a:schemeClr val="tx1"/>
                  </a:solidFill>
                </a:rPr>
                <a:t>CAT5e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sz="1200" dirty="0" smtClean="0"/>
                <a:t>Data only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sz="1200" dirty="0" smtClean="0"/>
                <a:t>Serving 120 end-points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sz="1200" dirty="0" smtClean="0"/>
                <a:t>Capacity in </a:t>
              </a:r>
              <a:r>
                <a:rPr lang="en-US" sz="1200" b="0" dirty="0" smtClean="0">
                  <a:solidFill>
                    <a:schemeClr val="tx1"/>
                  </a:solidFill>
                </a:rPr>
                <a:t>Mbps</a:t>
              </a:r>
              <a:endParaRPr lang="en-US" sz="1200" b="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 Box 28"/>
            <p:cNvSpPr txBox="1">
              <a:spLocks noChangeArrowheads="1"/>
            </p:cNvSpPr>
            <p:nvPr/>
          </p:nvSpPr>
          <p:spPr bwMode="auto">
            <a:xfrm>
              <a:off x="1657624" y="5522689"/>
              <a:ext cx="2113613" cy="861774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1400" b="1" dirty="0" smtClean="0">
                  <a:solidFill>
                    <a:schemeClr val="tx1"/>
                  </a:solidFill>
                </a:rPr>
                <a:t>CAT3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sz="1200" dirty="0" smtClean="0"/>
                <a:t>Voice only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sz="1200" dirty="0" smtClean="0"/>
                <a:t>Serving 120 end-points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sz="1200" b="0" dirty="0" smtClean="0">
                  <a:solidFill>
                    <a:schemeClr val="tx1"/>
                  </a:solidFill>
                </a:rPr>
                <a:t>Capacity in Kbps</a:t>
              </a:r>
              <a:endParaRPr lang="en-US" sz="1200" b="0" dirty="0">
                <a:solidFill>
                  <a:schemeClr val="tx1"/>
                </a:solidFill>
              </a:endParaRP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 flipV="1">
              <a:off x="6200136" y="4270920"/>
              <a:ext cx="367990" cy="106896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 flipV="1">
              <a:off x="4339604" y="4291054"/>
              <a:ext cx="367990" cy="106896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flipV="1">
              <a:off x="2312641" y="4367254"/>
              <a:ext cx="367990" cy="106896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5736092" y="6027003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420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icture 158" descr="UPS_large.bmp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775" y="3314700"/>
            <a:ext cx="3270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0" name="Picture 189" descr="Snow Flake Button Icon.bmp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138" y="1895475"/>
            <a:ext cx="36671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" name="Picture 220" descr="Fire Sprinkler Hea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58950" y="1406525"/>
            <a:ext cx="319088" cy="425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0" name="Rounded Rectangle 209"/>
          <p:cNvSpPr/>
          <p:nvPr/>
        </p:nvSpPr>
        <p:spPr bwMode="auto">
          <a:xfrm>
            <a:off x="1620838" y="1312863"/>
            <a:ext cx="2560637" cy="5487987"/>
          </a:xfrm>
          <a:prstGeom prst="roundRect">
            <a:avLst>
              <a:gd name="adj" fmla="val 3374"/>
            </a:avLst>
          </a:prstGeom>
          <a:noFill/>
          <a:ln w="88900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2413" tIns="51206" rIns="102413" bIns="51206" anchor="b"/>
          <a:lstStyle/>
          <a:p>
            <a:pPr algn="r" defTabSz="768096">
              <a:defRPr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IDF</a:t>
            </a:r>
          </a:p>
        </p:txBody>
      </p:sp>
      <p:sp>
        <p:nvSpPr>
          <p:cNvPr id="211" name="Rounded Rectangle 210"/>
          <p:cNvSpPr/>
          <p:nvPr/>
        </p:nvSpPr>
        <p:spPr bwMode="auto">
          <a:xfrm>
            <a:off x="4310063" y="1319213"/>
            <a:ext cx="4687887" cy="5530850"/>
          </a:xfrm>
          <a:prstGeom prst="roundRect">
            <a:avLst>
              <a:gd name="adj" fmla="val 2189"/>
            </a:avLst>
          </a:prstGeom>
          <a:noFill/>
          <a:ln w="88900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2413" tIns="51206" rIns="102413" bIns="51206" anchor="b"/>
          <a:lstStyle/>
          <a:p>
            <a:pPr defTabSz="768096">
              <a:defRPr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Office Space</a:t>
            </a:r>
          </a:p>
        </p:txBody>
      </p:sp>
      <p:sp>
        <p:nvSpPr>
          <p:cNvPr id="295" name="Rounded Rectangle 294"/>
          <p:cNvSpPr/>
          <p:nvPr/>
        </p:nvSpPr>
        <p:spPr bwMode="auto">
          <a:xfrm>
            <a:off x="130175" y="2103438"/>
            <a:ext cx="1363663" cy="4530725"/>
          </a:xfrm>
          <a:prstGeom prst="roundRect">
            <a:avLst>
              <a:gd name="adj" fmla="val 7322"/>
            </a:avLst>
          </a:prstGeom>
          <a:noFill/>
          <a:ln w="88900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2413" tIns="51206" rIns="102413" bIns="51206" anchor="b"/>
          <a:lstStyle/>
          <a:p>
            <a:pPr algn="r" defTabSz="768096">
              <a:defRPr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MDF</a:t>
            </a:r>
          </a:p>
        </p:txBody>
      </p:sp>
      <p:sp>
        <p:nvSpPr>
          <p:cNvPr id="23561" name="Title 4"/>
          <p:cNvSpPr>
            <a:spLocks noGrp="1"/>
          </p:cNvSpPr>
          <p:nvPr>
            <p:ph type="title"/>
          </p:nvPr>
        </p:nvSpPr>
        <p:spPr>
          <a:xfrm>
            <a:off x="130175" y="107951"/>
            <a:ext cx="9144000" cy="381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2800" dirty="0" smtClean="0">
                <a:ea typeface="Open Sans"/>
                <a:cs typeface="Open Sans"/>
              </a:rPr>
              <a:t>        </a:t>
            </a:r>
            <a:r>
              <a:rPr lang="en-US" sz="3100" b="1" dirty="0" smtClean="0">
                <a:ea typeface="Open Sans"/>
                <a:cs typeface="Open Sans"/>
              </a:rPr>
              <a:t>Basic Premise of POL</a:t>
            </a:r>
          </a:p>
        </p:txBody>
      </p:sp>
      <p:cxnSp>
        <p:nvCxnSpPr>
          <p:cNvPr id="8" name="Straight Connector 7"/>
          <p:cNvCxnSpPr>
            <a:stCxn id="39" idx="3"/>
          </p:cNvCxnSpPr>
          <p:nvPr/>
        </p:nvCxnSpPr>
        <p:spPr bwMode="auto">
          <a:xfrm flipV="1">
            <a:off x="2873375" y="2141538"/>
            <a:ext cx="5835650" cy="298450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 flipH="1" flipV="1">
            <a:off x="5309394" y="356394"/>
            <a:ext cx="0" cy="7361238"/>
          </a:xfrm>
          <a:prstGeom prst="line">
            <a:avLst/>
          </a:prstGeom>
          <a:ln w="571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4" name="TextBox 249"/>
          <p:cNvSpPr txBox="1">
            <a:spLocks noChangeArrowheads="1"/>
          </p:cNvSpPr>
          <p:nvPr/>
        </p:nvSpPr>
        <p:spPr bwMode="auto">
          <a:xfrm>
            <a:off x="3586163" y="1312863"/>
            <a:ext cx="557212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1100" b="1">
                <a:latin typeface="Calibri" panose="020F0502020204030204" pitchFamily="34" charset="0"/>
              </a:rPr>
              <a:t>Floor  </a:t>
            </a:r>
            <a:r>
              <a:rPr lang="en-US" sz="1300" b="1">
                <a:solidFill>
                  <a:srgbClr val="FF0000"/>
                </a:solidFill>
                <a:latin typeface="Calibri" panose="020F0502020204030204" pitchFamily="34" charset="0"/>
              </a:rPr>
              <a:t>n</a:t>
            </a:r>
            <a:endParaRPr lang="en-US" sz="1100" b="1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7" name="TextBox 254"/>
          <p:cNvSpPr txBox="1">
            <a:spLocks noChangeArrowheads="1"/>
          </p:cNvSpPr>
          <p:nvPr/>
        </p:nvSpPr>
        <p:spPr bwMode="auto">
          <a:xfrm>
            <a:off x="2924175" y="3132138"/>
            <a:ext cx="481013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latin typeface="Calibri" panose="020F0502020204030204" pitchFamily="34" charset="0"/>
              </a:rPr>
              <a:t>Access</a:t>
            </a:r>
          </a:p>
          <a:p>
            <a:pPr algn="ctr" eaLnBrk="1" hangingPunct="1"/>
            <a:r>
              <a:rPr lang="en-US" sz="800" b="1">
                <a:latin typeface="Calibri" panose="020F0502020204030204" pitchFamily="34" charset="0"/>
              </a:rPr>
              <a:t>Switches</a:t>
            </a:r>
          </a:p>
        </p:txBody>
      </p:sp>
      <p:cxnSp>
        <p:nvCxnSpPr>
          <p:cNvPr id="48" name="Straight Connector 47"/>
          <p:cNvCxnSpPr/>
          <p:nvPr/>
        </p:nvCxnSpPr>
        <p:spPr bwMode="auto">
          <a:xfrm>
            <a:off x="8323263" y="5110163"/>
            <a:ext cx="285750" cy="25400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7" name="TextBox 350"/>
          <p:cNvSpPr txBox="1">
            <a:spLocks noChangeArrowheads="1"/>
          </p:cNvSpPr>
          <p:nvPr/>
        </p:nvSpPr>
        <p:spPr bwMode="auto">
          <a:xfrm>
            <a:off x="7935913" y="4138613"/>
            <a:ext cx="368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solidFill>
                  <a:schemeClr val="bg2"/>
                </a:solidFill>
                <a:latin typeface="Calibri" panose="020F0502020204030204" pitchFamily="34" charset="0"/>
              </a:rPr>
              <a:t>WLAN</a:t>
            </a:r>
            <a:endParaRPr lang="en-US" sz="800" b="1" i="1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sp>
        <p:nvSpPr>
          <p:cNvPr id="80" name="TextBox 354"/>
          <p:cNvSpPr txBox="1">
            <a:spLocks noChangeArrowheads="1"/>
          </p:cNvSpPr>
          <p:nvPr/>
        </p:nvSpPr>
        <p:spPr bwMode="auto">
          <a:xfrm>
            <a:off x="7845425" y="2360613"/>
            <a:ext cx="450850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solidFill>
                  <a:srgbClr val="0000FF"/>
                </a:solidFill>
                <a:latin typeface="Calibri" panose="020F0502020204030204" pitchFamily="34" charset="0"/>
              </a:rPr>
              <a:t>Short</a:t>
            </a:r>
          </a:p>
          <a:p>
            <a:pPr algn="ctr" eaLnBrk="1" hangingPunct="1"/>
            <a:r>
              <a:rPr lang="en-US" sz="800" b="1">
                <a:solidFill>
                  <a:srgbClr val="0000FF"/>
                </a:solidFill>
                <a:latin typeface="Calibri" panose="020F0502020204030204" pitchFamily="34" charset="0"/>
              </a:rPr>
              <a:t>CAT-5/6</a:t>
            </a:r>
            <a:endParaRPr lang="en-US" sz="8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sp>
        <p:nvSpPr>
          <p:cNvPr id="3089" name="TextBox 356"/>
          <p:cNvSpPr txBox="1">
            <a:spLocks noChangeArrowheads="1"/>
          </p:cNvSpPr>
          <p:nvPr/>
        </p:nvSpPr>
        <p:spPr bwMode="auto">
          <a:xfrm>
            <a:off x="439738" y="5208588"/>
            <a:ext cx="433387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en-US" sz="900" b="1">
                <a:latin typeface="Calibri" panose="020F0502020204030204" pitchFamily="34" charset="0"/>
              </a:rPr>
              <a:t>Core</a:t>
            </a:r>
          </a:p>
          <a:p>
            <a:pPr algn="r" eaLnBrk="1" hangingPunct="1"/>
            <a:r>
              <a:rPr lang="en-US" sz="900" b="1">
                <a:latin typeface="Calibri" panose="020F0502020204030204" pitchFamily="34" charset="0"/>
              </a:rPr>
              <a:t>Router</a:t>
            </a:r>
          </a:p>
        </p:txBody>
      </p:sp>
      <p:sp>
        <p:nvSpPr>
          <p:cNvPr id="84" name="TextBox 358"/>
          <p:cNvSpPr txBox="1">
            <a:spLocks noChangeArrowheads="1"/>
          </p:cNvSpPr>
          <p:nvPr/>
        </p:nvSpPr>
        <p:spPr bwMode="auto">
          <a:xfrm>
            <a:off x="261938" y="4076700"/>
            <a:ext cx="611187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en-US" sz="800" b="1">
                <a:latin typeface="Calibri" panose="020F0502020204030204" pitchFamily="34" charset="0"/>
              </a:rPr>
              <a:t>Distribution</a:t>
            </a:r>
          </a:p>
          <a:p>
            <a:pPr algn="r" eaLnBrk="1" hangingPunct="1"/>
            <a:r>
              <a:rPr lang="en-US" sz="800" b="1">
                <a:latin typeface="Calibri" panose="020F0502020204030204" pitchFamily="34" charset="0"/>
              </a:rPr>
              <a:t>Switch</a:t>
            </a:r>
          </a:p>
        </p:txBody>
      </p:sp>
      <p:sp>
        <p:nvSpPr>
          <p:cNvPr id="87" name="Text Box 22"/>
          <p:cNvSpPr txBox="1">
            <a:spLocks noChangeArrowheads="1"/>
          </p:cNvSpPr>
          <p:nvPr/>
        </p:nvSpPr>
        <p:spPr bwMode="auto">
          <a:xfrm>
            <a:off x="144463" y="1422400"/>
            <a:ext cx="1374775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6819" tIns="38410" rIns="76819" bIns="38410">
            <a:spAutoFit/>
          </a:bodyPr>
          <a:lstStyle/>
          <a:p>
            <a:pPr defTabSz="768096">
              <a:defRPr/>
            </a:pPr>
            <a:r>
              <a:rPr lang="en-US" sz="1300" b="1" dirty="0">
                <a:solidFill>
                  <a:srgbClr val="1306B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Copper-based</a:t>
            </a:r>
            <a:br>
              <a:rPr lang="en-US" sz="1300" b="1" dirty="0">
                <a:solidFill>
                  <a:srgbClr val="1306B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</a:br>
            <a:r>
              <a:rPr lang="en-US" sz="1300" b="1" dirty="0">
                <a:solidFill>
                  <a:srgbClr val="1306B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Ethernet LAN</a:t>
            </a:r>
          </a:p>
        </p:txBody>
      </p:sp>
      <p:sp>
        <p:nvSpPr>
          <p:cNvPr id="121" name="TextBox 225"/>
          <p:cNvSpPr txBox="1">
            <a:spLocks noChangeArrowheads="1"/>
          </p:cNvSpPr>
          <p:nvPr/>
        </p:nvSpPr>
        <p:spPr bwMode="auto">
          <a:xfrm>
            <a:off x="2816225" y="3762375"/>
            <a:ext cx="382588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1300" b="1">
                <a:solidFill>
                  <a:srgbClr val="1306BA"/>
                </a:solidFill>
                <a:latin typeface="Calibri" panose="020F0502020204030204" pitchFamily="34" charset="0"/>
              </a:rPr>
              <a:t>56</a:t>
            </a:r>
            <a:r>
              <a:rPr lang="en-US" sz="1000" b="1">
                <a:solidFill>
                  <a:srgbClr val="1306BA"/>
                </a:solidFill>
                <a:latin typeface="Calibri" panose="020F0502020204030204" pitchFamily="34" charset="0"/>
              </a:rPr>
              <a:t> </a:t>
            </a:r>
          </a:p>
          <a:p>
            <a:pPr algn="ctr" eaLnBrk="1" hangingPunct="1"/>
            <a:r>
              <a:rPr lang="en-US" sz="1000" b="1">
                <a:latin typeface="Calibri" panose="020F0502020204030204" pitchFamily="34" charset="0"/>
              </a:rPr>
              <a:t>PON</a:t>
            </a:r>
          </a:p>
          <a:p>
            <a:pPr algn="ctr" eaLnBrk="1" hangingPunct="1"/>
            <a:r>
              <a:rPr lang="en-US" sz="1000" b="1">
                <a:latin typeface="Calibri" panose="020F0502020204030204" pitchFamily="34" charset="0"/>
              </a:rPr>
              <a:t>Ports</a:t>
            </a:r>
          </a:p>
        </p:txBody>
      </p:sp>
      <p:sp>
        <p:nvSpPr>
          <p:cNvPr id="122" name="TextBox 226"/>
          <p:cNvSpPr txBox="1">
            <a:spLocks noChangeArrowheads="1"/>
          </p:cNvSpPr>
          <p:nvPr/>
        </p:nvSpPr>
        <p:spPr bwMode="auto">
          <a:xfrm>
            <a:off x="6479860" y="4573588"/>
            <a:ext cx="605153" cy="436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en-US" sz="900" b="1" dirty="0">
                <a:latin typeface="Calibri" panose="020F0502020204030204" pitchFamily="34" charset="0"/>
              </a:rPr>
              <a:t>4</a:t>
            </a:r>
            <a:r>
              <a:rPr lang="en-US" sz="800" b="1" dirty="0">
                <a:solidFill>
                  <a:srgbClr val="1306BA"/>
                </a:solidFill>
                <a:latin typeface="Calibri" panose="020F0502020204030204" pitchFamily="34" charset="0"/>
              </a:rPr>
              <a:t>-port</a:t>
            </a:r>
          </a:p>
          <a:p>
            <a:pPr algn="r" eaLnBrk="1" hangingPunct="1"/>
            <a:r>
              <a:rPr lang="en-US" sz="800" b="1" dirty="0" smtClean="0">
                <a:solidFill>
                  <a:srgbClr val="1306BA"/>
                </a:solidFill>
                <a:latin typeface="Calibri" panose="020F0502020204030204" pitchFamily="34" charset="0"/>
              </a:rPr>
              <a:t>Optical Line</a:t>
            </a:r>
            <a:endParaRPr lang="en-US" sz="800" b="1" dirty="0">
              <a:solidFill>
                <a:srgbClr val="1306BA"/>
              </a:solidFill>
              <a:latin typeface="Calibri" panose="020F0502020204030204" pitchFamily="34" charset="0"/>
            </a:endParaRPr>
          </a:p>
          <a:p>
            <a:pPr algn="r" eaLnBrk="1" hangingPunct="1"/>
            <a:r>
              <a:rPr lang="en-US" sz="800" b="1" dirty="0">
                <a:solidFill>
                  <a:srgbClr val="1306BA"/>
                </a:solidFill>
                <a:latin typeface="Calibri" panose="020F0502020204030204" pitchFamily="34" charset="0"/>
              </a:rPr>
              <a:t>Terminals</a:t>
            </a:r>
          </a:p>
        </p:txBody>
      </p:sp>
      <p:sp>
        <p:nvSpPr>
          <p:cNvPr id="123" name="TextBox 227"/>
          <p:cNvSpPr txBox="1">
            <a:spLocks noChangeArrowheads="1"/>
          </p:cNvSpPr>
          <p:nvPr/>
        </p:nvSpPr>
        <p:spPr bwMode="auto">
          <a:xfrm>
            <a:off x="5291138" y="4132263"/>
            <a:ext cx="496887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1000" b="1">
                <a:solidFill>
                  <a:srgbClr val="D2A000"/>
                </a:solidFill>
                <a:latin typeface="Calibri" panose="020F0502020204030204" pitchFamily="34" charset="0"/>
              </a:rPr>
              <a:t>Fiber  8</a:t>
            </a:r>
          </a:p>
        </p:txBody>
      </p:sp>
      <p:cxnSp>
        <p:nvCxnSpPr>
          <p:cNvPr id="127" name="Straight Connector 126"/>
          <p:cNvCxnSpPr>
            <a:stCxn id="114" idx="2"/>
            <a:endCxn id="160" idx="0"/>
          </p:cNvCxnSpPr>
          <p:nvPr/>
        </p:nvCxnSpPr>
        <p:spPr>
          <a:xfrm flipV="1">
            <a:off x="2994025" y="4614863"/>
            <a:ext cx="1831975" cy="163512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>
            <a:stCxn id="160" idx="2"/>
          </p:cNvCxnSpPr>
          <p:nvPr/>
        </p:nvCxnSpPr>
        <p:spPr>
          <a:xfrm>
            <a:off x="5100638" y="4614863"/>
            <a:ext cx="1747837" cy="784225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Box 232"/>
          <p:cNvSpPr txBox="1">
            <a:spLocks noChangeArrowheads="1"/>
          </p:cNvSpPr>
          <p:nvPr/>
        </p:nvSpPr>
        <p:spPr bwMode="auto">
          <a:xfrm>
            <a:off x="5305425" y="4911725"/>
            <a:ext cx="468313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1000" b="1">
                <a:solidFill>
                  <a:srgbClr val="D2A000"/>
                </a:solidFill>
                <a:latin typeface="Calibri" panose="020F0502020204030204" pitchFamily="34" charset="0"/>
              </a:rPr>
              <a:t>Fiber 1</a:t>
            </a:r>
          </a:p>
        </p:txBody>
      </p:sp>
      <p:sp>
        <p:nvSpPr>
          <p:cNvPr id="132" name="TextBox 237"/>
          <p:cNvSpPr txBox="1">
            <a:spLocks noChangeArrowheads="1"/>
          </p:cNvSpPr>
          <p:nvPr/>
        </p:nvSpPr>
        <p:spPr bwMode="auto">
          <a:xfrm>
            <a:off x="2994025" y="4443413"/>
            <a:ext cx="368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latin typeface="Calibri" panose="020F0502020204030204" pitchFamily="34" charset="0"/>
              </a:rPr>
              <a:t>PON 1</a:t>
            </a:r>
          </a:p>
        </p:txBody>
      </p:sp>
      <p:sp>
        <p:nvSpPr>
          <p:cNvPr id="133" name="TextBox 238"/>
          <p:cNvSpPr txBox="1">
            <a:spLocks noChangeArrowheads="1"/>
          </p:cNvSpPr>
          <p:nvPr/>
        </p:nvSpPr>
        <p:spPr bwMode="auto">
          <a:xfrm>
            <a:off x="2997200" y="2047875"/>
            <a:ext cx="36195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latin typeface="Calibri" panose="020F0502020204030204" pitchFamily="34" charset="0"/>
              </a:rPr>
              <a:t>PON x</a:t>
            </a:r>
          </a:p>
        </p:txBody>
      </p:sp>
      <p:sp>
        <p:nvSpPr>
          <p:cNvPr id="141" name="TextBox 377"/>
          <p:cNvSpPr txBox="1">
            <a:spLocks noChangeArrowheads="1"/>
          </p:cNvSpPr>
          <p:nvPr/>
        </p:nvSpPr>
        <p:spPr bwMode="auto">
          <a:xfrm>
            <a:off x="474377" y="2387600"/>
            <a:ext cx="795909" cy="390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1100" b="1" dirty="0" smtClean="0">
                <a:solidFill>
                  <a:srgbClr val="1306BA"/>
                </a:solidFill>
                <a:latin typeface="Calibri" panose="020F0502020204030204" pitchFamily="34" charset="0"/>
              </a:rPr>
              <a:t>Optical Line</a:t>
            </a:r>
          </a:p>
          <a:p>
            <a:pPr algn="ctr" eaLnBrk="1" hangingPunct="1"/>
            <a:r>
              <a:rPr lang="en-US" sz="1100" b="1" dirty="0" smtClean="0">
                <a:solidFill>
                  <a:srgbClr val="1306BA"/>
                </a:solidFill>
                <a:latin typeface="Calibri" panose="020F0502020204030204" pitchFamily="34" charset="0"/>
              </a:rPr>
              <a:t>Terminal</a:t>
            </a:r>
            <a:endParaRPr lang="en-US" sz="1100" b="1" dirty="0">
              <a:solidFill>
                <a:srgbClr val="1306BA"/>
              </a:solidFill>
              <a:latin typeface="Calibri" panose="020F0502020204030204" pitchFamily="34" charset="0"/>
            </a:endParaRPr>
          </a:p>
        </p:txBody>
      </p:sp>
      <p:pic>
        <p:nvPicPr>
          <p:cNvPr id="143" name="Picture 142" descr="D:\Profiles\mgia4664\My Documents\My Pictures\Microsoft Clip Organizer\j043763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5521325"/>
            <a:ext cx="636588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" name="Picture 206"/>
          <p:cNvPicPr>
            <a:picLocks noChangeArrowheads="1"/>
          </p:cNvPicPr>
          <p:nvPr/>
        </p:nvPicPr>
        <p:blipFill>
          <a:blip r:embed="rId6" cstate="print">
            <a:lum brigh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363" y="5170488"/>
            <a:ext cx="27463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" name="Picture 205"/>
          <p:cNvPicPr>
            <a:picLocks noChangeArrowheads="1"/>
          </p:cNvPicPr>
          <p:nvPr/>
        </p:nvPicPr>
        <p:blipFill>
          <a:blip r:embed="rId6" cstate="print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163" y="5076825"/>
            <a:ext cx="27463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" name="Picture 204"/>
          <p:cNvPicPr>
            <a:picLocks noChangeArrowheads="1"/>
          </p:cNvPicPr>
          <p:nvPr/>
        </p:nvPicPr>
        <p:blipFill>
          <a:blip r:embed="rId6" cstate="print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150" y="4967288"/>
            <a:ext cx="2730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" name="Picture 203"/>
          <p:cNvPicPr>
            <a:picLocks noChangeArrowheads="1"/>
          </p:cNvPicPr>
          <p:nvPr/>
        </p:nvPicPr>
        <p:blipFill>
          <a:blip r:embed="rId6" cstate="print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025" y="4816475"/>
            <a:ext cx="2730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8" name="Straight Connector 37"/>
          <p:cNvCxnSpPr>
            <a:stCxn id="40" idx="1"/>
            <a:endCxn id="41" idx="3"/>
          </p:cNvCxnSpPr>
          <p:nvPr/>
        </p:nvCxnSpPr>
        <p:spPr bwMode="auto">
          <a:xfrm flipH="1" flipV="1">
            <a:off x="1100138" y="3725863"/>
            <a:ext cx="1498600" cy="1146175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9727" y="4688141"/>
            <a:ext cx="274320" cy="365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218" name="Picture 217"/>
          <p:cNvPicPr>
            <a:picLocks noChangeArrowheads="1"/>
          </p:cNvPicPr>
          <p:nvPr/>
        </p:nvPicPr>
        <p:blipFill>
          <a:blip r:embed="rId6" cstate="print">
            <a:lum brigh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363" y="2728913"/>
            <a:ext cx="2746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7" name="Picture 216"/>
          <p:cNvPicPr>
            <a:picLocks noChangeArrowheads="1"/>
          </p:cNvPicPr>
          <p:nvPr/>
        </p:nvPicPr>
        <p:blipFill>
          <a:blip r:embed="rId6" cstate="print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163" y="2636838"/>
            <a:ext cx="27463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6" name="Picture 215"/>
          <p:cNvPicPr>
            <a:picLocks noChangeArrowheads="1"/>
          </p:cNvPicPr>
          <p:nvPr/>
        </p:nvPicPr>
        <p:blipFill>
          <a:blip r:embed="rId6" cstate="print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150" y="2525713"/>
            <a:ext cx="27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" name="Picture 214"/>
          <p:cNvPicPr>
            <a:picLocks noChangeArrowheads="1"/>
          </p:cNvPicPr>
          <p:nvPr/>
        </p:nvPicPr>
        <p:blipFill>
          <a:blip r:embed="rId6" cstate="print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613" y="2382838"/>
            <a:ext cx="27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7" name="Straight Connector 36"/>
          <p:cNvCxnSpPr>
            <a:stCxn id="39" idx="1"/>
            <a:endCxn id="41" idx="3"/>
          </p:cNvCxnSpPr>
          <p:nvPr/>
        </p:nvCxnSpPr>
        <p:spPr bwMode="auto">
          <a:xfrm flipH="1">
            <a:off x="1100138" y="2439988"/>
            <a:ext cx="1498600" cy="1285875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40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" y="3421063"/>
            <a:ext cx="457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114" name="Straight Connector 222"/>
          <p:cNvCxnSpPr>
            <a:cxnSpLocks noChangeShapeType="1"/>
          </p:cNvCxnSpPr>
          <p:nvPr/>
        </p:nvCxnSpPr>
        <p:spPr bwMode="auto">
          <a:xfrm flipH="1">
            <a:off x="871538" y="4030663"/>
            <a:ext cx="0" cy="935037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3115" name="Straight Connector 224"/>
          <p:cNvCxnSpPr>
            <a:cxnSpLocks noChangeShapeType="1"/>
          </p:cNvCxnSpPr>
          <p:nvPr/>
        </p:nvCxnSpPr>
        <p:spPr bwMode="auto">
          <a:xfrm>
            <a:off x="871538" y="5230813"/>
            <a:ext cx="0" cy="669925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45" name="Cloud"/>
          <p:cNvSpPr>
            <a:spLocks noChangeAspect="1" noEditPoints="1" noChangeArrowheads="1"/>
          </p:cNvSpPr>
          <p:nvPr/>
        </p:nvSpPr>
        <p:spPr bwMode="auto">
          <a:xfrm>
            <a:off x="500063" y="5721350"/>
            <a:ext cx="736600" cy="547688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51206" tIns="25603" rIns="51206" bIns="25603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>
              <a:defRPr/>
            </a:pPr>
            <a:r>
              <a:rPr lang="en-US" sz="1300" dirty="0">
                <a:latin typeface="Calibri" pitchFamily="34" charset="0"/>
                <a:cs typeface="Calibri" pitchFamily="34" charset="0"/>
              </a:rPr>
              <a:t>WAN</a:t>
            </a:r>
          </a:p>
        </p:txBody>
      </p:sp>
      <p:cxnSp>
        <p:nvCxnSpPr>
          <p:cNvPr id="73" name="Straight Connector 72"/>
          <p:cNvCxnSpPr>
            <a:stCxn id="40" idx="3"/>
          </p:cNvCxnSpPr>
          <p:nvPr/>
        </p:nvCxnSpPr>
        <p:spPr bwMode="auto">
          <a:xfrm>
            <a:off x="2873375" y="4872038"/>
            <a:ext cx="5310188" cy="390525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>
            <a:endCxn id="3301" idx="4"/>
          </p:cNvCxnSpPr>
          <p:nvPr/>
        </p:nvCxnSpPr>
        <p:spPr bwMode="auto">
          <a:xfrm flipV="1">
            <a:off x="3302000" y="4289425"/>
            <a:ext cx="4381500" cy="1063625"/>
          </a:xfrm>
          <a:prstGeom prst="lin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stCxn id="40" idx="3"/>
          </p:cNvCxnSpPr>
          <p:nvPr/>
        </p:nvCxnSpPr>
        <p:spPr bwMode="auto">
          <a:xfrm>
            <a:off x="2873375" y="4872038"/>
            <a:ext cx="5346700" cy="1406525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 bwMode="auto">
          <a:xfrm>
            <a:off x="8361363" y="6126163"/>
            <a:ext cx="247650" cy="17462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endCxn id="3292" idx="3"/>
          </p:cNvCxnSpPr>
          <p:nvPr/>
        </p:nvCxnSpPr>
        <p:spPr bwMode="auto">
          <a:xfrm flipV="1">
            <a:off x="3302000" y="4921250"/>
            <a:ext cx="4376738" cy="431800"/>
          </a:xfrm>
          <a:prstGeom prst="lin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endCxn id="3283" idx="2"/>
          </p:cNvCxnSpPr>
          <p:nvPr/>
        </p:nvCxnSpPr>
        <p:spPr bwMode="auto">
          <a:xfrm flipV="1">
            <a:off x="3302000" y="1565275"/>
            <a:ext cx="3570288" cy="1347788"/>
          </a:xfrm>
          <a:prstGeom prst="lin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39" idx="3"/>
          </p:cNvCxnSpPr>
          <p:nvPr/>
        </p:nvCxnSpPr>
        <p:spPr bwMode="auto">
          <a:xfrm>
            <a:off x="2873375" y="2439988"/>
            <a:ext cx="5853113" cy="960437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endCxn id="28" idx="3"/>
          </p:cNvCxnSpPr>
          <p:nvPr/>
        </p:nvCxnSpPr>
        <p:spPr bwMode="auto">
          <a:xfrm flipV="1">
            <a:off x="3302000" y="2668588"/>
            <a:ext cx="3656013" cy="244475"/>
          </a:xfrm>
          <a:prstGeom prst="lin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39" idx="3"/>
          </p:cNvCxnSpPr>
          <p:nvPr/>
        </p:nvCxnSpPr>
        <p:spPr bwMode="auto">
          <a:xfrm>
            <a:off x="2873375" y="2439988"/>
            <a:ext cx="5853113" cy="588962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39" idx="3"/>
          </p:cNvCxnSpPr>
          <p:nvPr/>
        </p:nvCxnSpPr>
        <p:spPr bwMode="auto">
          <a:xfrm flipV="1">
            <a:off x="2873375" y="1763713"/>
            <a:ext cx="5826125" cy="676275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27" name="TextBox 249"/>
          <p:cNvSpPr txBox="1">
            <a:spLocks noChangeArrowheads="1"/>
          </p:cNvSpPr>
          <p:nvPr/>
        </p:nvSpPr>
        <p:spPr bwMode="auto">
          <a:xfrm>
            <a:off x="3586163" y="4046538"/>
            <a:ext cx="550862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1100" b="1">
                <a:latin typeface="Calibri" panose="020F0502020204030204" pitchFamily="34" charset="0"/>
              </a:rPr>
              <a:t>Floor  </a:t>
            </a:r>
            <a:r>
              <a:rPr lang="en-US" sz="1300" b="1">
                <a:solidFill>
                  <a:srgbClr val="FF0000"/>
                </a:solidFill>
                <a:latin typeface="Calibri" panose="020F0502020204030204" pitchFamily="34" charset="0"/>
              </a:rPr>
              <a:t>1</a:t>
            </a:r>
            <a:endParaRPr lang="en-US" sz="1100" b="1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32" name="TextBox 254"/>
          <p:cNvSpPr txBox="1">
            <a:spLocks noChangeArrowheads="1"/>
          </p:cNvSpPr>
          <p:nvPr/>
        </p:nvSpPr>
        <p:spPr bwMode="auto">
          <a:xfrm>
            <a:off x="2924175" y="5568950"/>
            <a:ext cx="481013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latin typeface="Calibri" panose="020F0502020204030204" pitchFamily="34" charset="0"/>
              </a:rPr>
              <a:t>Access</a:t>
            </a:r>
          </a:p>
          <a:p>
            <a:pPr algn="ctr" eaLnBrk="1" hangingPunct="1"/>
            <a:r>
              <a:rPr lang="en-US" sz="800" b="1">
                <a:latin typeface="Calibri" panose="020F0502020204030204" pitchFamily="34" charset="0"/>
              </a:rPr>
              <a:t>Switches</a:t>
            </a:r>
          </a:p>
        </p:txBody>
      </p:sp>
      <p:sp>
        <p:nvSpPr>
          <p:cNvPr id="233" name="TextBox 354"/>
          <p:cNvSpPr txBox="1">
            <a:spLocks noChangeArrowheads="1"/>
          </p:cNvSpPr>
          <p:nvPr/>
        </p:nvSpPr>
        <p:spPr bwMode="auto">
          <a:xfrm>
            <a:off x="7156450" y="5741988"/>
            <a:ext cx="450850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solidFill>
                  <a:srgbClr val="0000FF"/>
                </a:solidFill>
                <a:latin typeface="Calibri" panose="020F0502020204030204" pitchFamily="34" charset="0"/>
              </a:rPr>
              <a:t>Short</a:t>
            </a:r>
          </a:p>
          <a:p>
            <a:pPr algn="ctr" eaLnBrk="1" hangingPunct="1"/>
            <a:r>
              <a:rPr lang="en-US" sz="800" b="1">
                <a:solidFill>
                  <a:srgbClr val="0000FF"/>
                </a:solidFill>
                <a:latin typeface="Calibri" panose="020F0502020204030204" pitchFamily="34" charset="0"/>
              </a:rPr>
              <a:t>CAT-5/6</a:t>
            </a:r>
            <a:endParaRPr lang="en-US" sz="8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pic>
        <p:nvPicPr>
          <p:cNvPr id="3130" name="Picture 2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9963" y="3060700"/>
            <a:ext cx="2746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0" name="Text Box 22"/>
          <p:cNvSpPr txBox="1">
            <a:spLocks noChangeArrowheads="1"/>
          </p:cNvSpPr>
          <p:nvPr/>
        </p:nvSpPr>
        <p:spPr bwMode="auto">
          <a:xfrm>
            <a:off x="144463" y="1422400"/>
            <a:ext cx="1476375" cy="56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6819" tIns="38410" rIns="76819" bIns="38410">
            <a:spAutoFit/>
          </a:bodyPr>
          <a:lstStyle/>
          <a:p>
            <a:pPr defTabSz="768096">
              <a:defRPr/>
            </a:pPr>
            <a:r>
              <a:rPr lang="en-US" sz="16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Passive</a:t>
            </a:r>
            <a:br>
              <a:rPr lang="en-US" sz="16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</a:br>
            <a:r>
              <a:rPr lang="en-US" sz="16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Optical LAN</a:t>
            </a:r>
          </a:p>
        </p:txBody>
      </p:sp>
      <p:cxnSp>
        <p:nvCxnSpPr>
          <p:cNvPr id="113" name="Straight Connector 112"/>
          <p:cNvCxnSpPr>
            <a:stCxn id="114" idx="0"/>
            <a:endCxn id="119" idx="3"/>
          </p:cNvCxnSpPr>
          <p:nvPr/>
        </p:nvCxnSpPr>
        <p:spPr>
          <a:xfrm flipH="1" flipV="1">
            <a:off x="1317564" y="3573016"/>
            <a:ext cx="1402499" cy="1204155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>
            <a:stCxn id="112" idx="2"/>
          </p:cNvCxnSpPr>
          <p:nvPr/>
        </p:nvCxnSpPr>
        <p:spPr>
          <a:xfrm>
            <a:off x="2994025" y="2382838"/>
            <a:ext cx="4159250" cy="817562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>
            <a:stCxn id="112" idx="2"/>
          </p:cNvCxnSpPr>
          <p:nvPr/>
        </p:nvCxnSpPr>
        <p:spPr>
          <a:xfrm flipV="1">
            <a:off x="2994025" y="2143125"/>
            <a:ext cx="4268788" cy="23971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3" name="Picture 252" descr="D:\Profiles\mgia4664\My Documents\My Pictures\Microsoft Clip Organizer\j043763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2909888"/>
            <a:ext cx="636588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9727" y="2255933"/>
            <a:ext cx="274320" cy="365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cxnSp>
        <p:nvCxnSpPr>
          <p:cNvPr id="111" name="Straight Connector 110"/>
          <p:cNvCxnSpPr>
            <a:stCxn id="112" idx="0"/>
            <a:endCxn id="119" idx="3"/>
          </p:cNvCxnSpPr>
          <p:nvPr/>
        </p:nvCxnSpPr>
        <p:spPr>
          <a:xfrm flipH="1">
            <a:off x="1317564" y="2381803"/>
            <a:ext cx="1402499" cy="1191213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9" name="Picture 11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3140968"/>
            <a:ext cx="106604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54000" dist="190500" dir="27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65" name="TextBox 354"/>
          <p:cNvSpPr txBox="1">
            <a:spLocks noChangeArrowheads="1"/>
          </p:cNvSpPr>
          <p:nvPr/>
        </p:nvSpPr>
        <p:spPr bwMode="auto">
          <a:xfrm>
            <a:off x="7392988" y="6188075"/>
            <a:ext cx="452437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solidFill>
                  <a:srgbClr val="0000FF"/>
                </a:solidFill>
                <a:latin typeface="Calibri" panose="020F0502020204030204" pitchFamily="34" charset="0"/>
              </a:rPr>
              <a:t>Long</a:t>
            </a:r>
          </a:p>
          <a:p>
            <a:pPr algn="ctr" eaLnBrk="1" hangingPunct="1"/>
            <a:r>
              <a:rPr lang="en-US" sz="800" b="1">
                <a:solidFill>
                  <a:srgbClr val="0000FF"/>
                </a:solidFill>
                <a:latin typeface="Calibri" panose="020F0502020204030204" pitchFamily="34" charset="0"/>
              </a:rPr>
              <a:t>CAT-5/6</a:t>
            </a:r>
            <a:endParaRPr lang="en-US" sz="8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pic>
        <p:nvPicPr>
          <p:cNvPr id="3140" name="Picture 265" descr="Printer.bmp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088" y="2220913"/>
            <a:ext cx="33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7" name="Straight Connector 266"/>
          <p:cNvCxnSpPr>
            <a:stCxn id="39" idx="3"/>
          </p:cNvCxnSpPr>
          <p:nvPr/>
        </p:nvCxnSpPr>
        <p:spPr bwMode="auto">
          <a:xfrm flipV="1">
            <a:off x="2873375" y="2373313"/>
            <a:ext cx="5700713" cy="66675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TextBox 354"/>
          <p:cNvSpPr txBox="1">
            <a:spLocks noChangeArrowheads="1"/>
          </p:cNvSpPr>
          <p:nvPr/>
        </p:nvSpPr>
        <p:spPr bwMode="auto">
          <a:xfrm>
            <a:off x="7480300" y="2489200"/>
            <a:ext cx="452438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solidFill>
                  <a:srgbClr val="0000FF"/>
                </a:solidFill>
                <a:latin typeface="Calibri" panose="020F0502020204030204" pitchFamily="34" charset="0"/>
              </a:rPr>
              <a:t>Long</a:t>
            </a:r>
          </a:p>
          <a:p>
            <a:pPr algn="ctr" eaLnBrk="1" hangingPunct="1"/>
            <a:r>
              <a:rPr lang="en-US" sz="800" b="1">
                <a:solidFill>
                  <a:srgbClr val="0000FF"/>
                </a:solidFill>
                <a:latin typeface="Calibri" panose="020F0502020204030204" pitchFamily="34" charset="0"/>
              </a:rPr>
              <a:t>CAT-5/6</a:t>
            </a:r>
            <a:endParaRPr lang="en-US" sz="8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cxnSp>
        <p:nvCxnSpPr>
          <p:cNvPr id="279" name="Straight Connector 278"/>
          <p:cNvCxnSpPr/>
          <p:nvPr/>
        </p:nvCxnSpPr>
        <p:spPr bwMode="auto">
          <a:xfrm flipV="1">
            <a:off x="7062788" y="5110163"/>
            <a:ext cx="981075" cy="288925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" name="Straight Connector 281"/>
          <p:cNvCxnSpPr>
            <a:endCxn id="3302" idx="4"/>
          </p:cNvCxnSpPr>
          <p:nvPr/>
        </p:nvCxnSpPr>
        <p:spPr bwMode="auto">
          <a:xfrm flipV="1">
            <a:off x="6572250" y="4291013"/>
            <a:ext cx="1185863" cy="85725"/>
          </a:xfrm>
          <a:prstGeom prst="lin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Connector 282"/>
          <p:cNvCxnSpPr/>
          <p:nvPr/>
        </p:nvCxnSpPr>
        <p:spPr bwMode="auto">
          <a:xfrm>
            <a:off x="7062788" y="5399088"/>
            <a:ext cx="1017587" cy="727075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Connector 284"/>
          <p:cNvCxnSpPr>
            <a:endCxn id="3292" idx="3"/>
          </p:cNvCxnSpPr>
          <p:nvPr/>
        </p:nvCxnSpPr>
        <p:spPr bwMode="auto">
          <a:xfrm>
            <a:off x="6572250" y="4376738"/>
            <a:ext cx="1106488" cy="544512"/>
          </a:xfrm>
          <a:prstGeom prst="lin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47" name="Picture 48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863" y="4957763"/>
            <a:ext cx="279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48" name="Group 480"/>
          <p:cNvGrpSpPr>
            <a:grpSpLocks/>
          </p:cNvGrpSpPr>
          <p:nvPr/>
        </p:nvGrpSpPr>
        <p:grpSpPr bwMode="auto">
          <a:xfrm>
            <a:off x="7599363" y="4125913"/>
            <a:ext cx="319087" cy="231775"/>
            <a:chOff x="219" y="2607"/>
            <a:chExt cx="136" cy="81"/>
          </a:xfrm>
        </p:grpSpPr>
        <p:grpSp>
          <p:nvGrpSpPr>
            <p:cNvPr id="3298" name="Group 538"/>
            <p:cNvGrpSpPr>
              <a:grpSpLocks/>
            </p:cNvGrpSpPr>
            <p:nvPr/>
          </p:nvGrpSpPr>
          <p:grpSpPr bwMode="auto">
            <a:xfrm>
              <a:off x="219" y="2607"/>
              <a:ext cx="136" cy="81"/>
              <a:chOff x="-829" y="2508"/>
              <a:chExt cx="387" cy="224"/>
            </a:xfrm>
          </p:grpSpPr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-829" y="2622"/>
                <a:ext cx="387" cy="110"/>
              </a:xfrm>
              <a:custGeom>
                <a:avLst/>
                <a:gdLst>
                  <a:gd name="T0" fmla="*/ 2071089 w 164"/>
                  <a:gd name="T1" fmla="*/ 308516 h 47"/>
                  <a:gd name="T2" fmla="*/ 1767063 w 164"/>
                  <a:gd name="T3" fmla="*/ 599171 h 47"/>
                  <a:gd name="T4" fmla="*/ 306782 w 164"/>
                  <a:gd name="T5" fmla="*/ 599171 h 47"/>
                  <a:gd name="T6" fmla="*/ 0 w 164"/>
                  <a:gd name="T7" fmla="*/ 308516 h 47"/>
                  <a:gd name="T8" fmla="*/ 0 w 164"/>
                  <a:gd name="T9" fmla="*/ 308516 h 47"/>
                  <a:gd name="T10" fmla="*/ 306782 w 164"/>
                  <a:gd name="T11" fmla="*/ 0 h 47"/>
                  <a:gd name="T12" fmla="*/ 1767063 w 164"/>
                  <a:gd name="T13" fmla="*/ 0 h 47"/>
                  <a:gd name="T14" fmla="*/ 2071089 w 164"/>
                  <a:gd name="T15" fmla="*/ 308516 h 4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64"/>
                  <a:gd name="T25" fmla="*/ 0 h 47"/>
                  <a:gd name="T26" fmla="*/ 164 w 164"/>
                  <a:gd name="T27" fmla="*/ 47 h 4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64" h="47">
                    <a:moveTo>
                      <a:pt x="164" y="24"/>
                    </a:moveTo>
                    <a:cubicBezTo>
                      <a:pt x="164" y="37"/>
                      <a:pt x="153" y="47"/>
                      <a:pt x="140" y="47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11" y="47"/>
                      <a:pt x="0" y="37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0"/>
                      <a:pt x="11" y="0"/>
                      <a:pt x="24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53" y="0"/>
                      <a:pt x="164" y="10"/>
                      <a:pt x="164" y="24"/>
                    </a:cubicBezTo>
                    <a:close/>
                  </a:path>
                </a:pathLst>
              </a:custGeom>
              <a:solidFill>
                <a:srgbClr val="5757D5"/>
              </a:solidFill>
              <a:ln w="9525">
                <a:solidFill>
                  <a:schemeClr val="tx1">
                    <a:lumMod val="85000"/>
                    <a:lumOff val="15000"/>
                  </a:schemeClr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3305" name="Freeform 58"/>
              <p:cNvSpPr>
                <a:spLocks noEditPoints="1"/>
              </p:cNvSpPr>
              <p:nvPr/>
            </p:nvSpPr>
            <p:spPr bwMode="auto">
              <a:xfrm>
                <a:off x="-794" y="2508"/>
                <a:ext cx="95" cy="135"/>
              </a:xfrm>
              <a:custGeom>
                <a:avLst/>
                <a:gdLst>
                  <a:gd name="T0" fmla="*/ 2147483647 w 40"/>
                  <a:gd name="T1" fmla="*/ 2147483647 h 57"/>
                  <a:gd name="T2" fmla="*/ 2147483647 w 40"/>
                  <a:gd name="T3" fmla="*/ 2147483647 h 57"/>
                  <a:gd name="T4" fmla="*/ 2147483647 w 40"/>
                  <a:gd name="T5" fmla="*/ 2147483647 h 57"/>
                  <a:gd name="T6" fmla="*/ 2147483647 w 40"/>
                  <a:gd name="T7" fmla="*/ 2147483647 h 57"/>
                  <a:gd name="T8" fmla="*/ 2147483647 w 40"/>
                  <a:gd name="T9" fmla="*/ 2147483647 h 57"/>
                  <a:gd name="T10" fmla="*/ 2147483647 w 40"/>
                  <a:gd name="T11" fmla="*/ 2147483647 h 57"/>
                  <a:gd name="T12" fmla="*/ 2147483647 w 40"/>
                  <a:gd name="T13" fmla="*/ 2147483647 h 57"/>
                  <a:gd name="T14" fmla="*/ 2147483647 w 40"/>
                  <a:gd name="T15" fmla="*/ 2147483647 h 57"/>
                  <a:gd name="T16" fmla="*/ 2147483647 w 40"/>
                  <a:gd name="T17" fmla="*/ 2147483647 h 57"/>
                  <a:gd name="T18" fmla="*/ 2147483647 w 40"/>
                  <a:gd name="T19" fmla="*/ 2147483647 h 57"/>
                  <a:gd name="T20" fmla="*/ 2147483647 w 40"/>
                  <a:gd name="T21" fmla="*/ 2147483647 h 57"/>
                  <a:gd name="T22" fmla="*/ 2147483647 w 40"/>
                  <a:gd name="T23" fmla="*/ 2147483647 h 57"/>
                  <a:gd name="T24" fmla="*/ 2147483647 w 40"/>
                  <a:gd name="T25" fmla="*/ 2147483647 h 57"/>
                  <a:gd name="T26" fmla="*/ 2147483647 w 40"/>
                  <a:gd name="T27" fmla="*/ 2147483647 h 57"/>
                  <a:gd name="T28" fmla="*/ 2147483647 w 40"/>
                  <a:gd name="T29" fmla="*/ 2147483647 h 57"/>
                  <a:gd name="T30" fmla="*/ 2147483647 w 40"/>
                  <a:gd name="T31" fmla="*/ 2147483647 h 57"/>
                  <a:gd name="T32" fmla="*/ 2147483647 w 40"/>
                  <a:gd name="T33" fmla="*/ 0 h 57"/>
                  <a:gd name="T34" fmla="*/ 2147483647 w 40"/>
                  <a:gd name="T35" fmla="*/ 0 h 57"/>
                  <a:gd name="T36" fmla="*/ 0 w 40"/>
                  <a:gd name="T37" fmla="*/ 2147483647 h 57"/>
                  <a:gd name="T38" fmla="*/ 2147483647 w 40"/>
                  <a:gd name="T39" fmla="*/ 2147483647 h 57"/>
                  <a:gd name="T40" fmla="*/ 2147483647 w 40"/>
                  <a:gd name="T41" fmla="*/ 2147483647 h 57"/>
                  <a:gd name="T42" fmla="*/ 2147483647 w 40"/>
                  <a:gd name="T43" fmla="*/ 2147483647 h 57"/>
                  <a:gd name="T44" fmla="*/ 2147483647 w 40"/>
                  <a:gd name="T45" fmla="*/ 2147483647 h 57"/>
                  <a:gd name="T46" fmla="*/ 2147483647 w 40"/>
                  <a:gd name="T47" fmla="*/ 2147483647 h 57"/>
                  <a:gd name="T48" fmla="*/ 2147483647 w 40"/>
                  <a:gd name="T49" fmla="*/ 2147483647 h 57"/>
                  <a:gd name="T50" fmla="*/ 2147483647 w 40"/>
                  <a:gd name="T51" fmla="*/ 2147483647 h 57"/>
                  <a:gd name="T52" fmla="*/ 2147483647 w 40"/>
                  <a:gd name="T53" fmla="*/ 2147483647 h 57"/>
                  <a:gd name="T54" fmla="*/ 2147483647 w 40"/>
                  <a:gd name="T55" fmla="*/ 2147483647 h 57"/>
                  <a:gd name="T56" fmla="*/ 2147483647 w 40"/>
                  <a:gd name="T57" fmla="*/ 2147483647 h 57"/>
                  <a:gd name="T58" fmla="*/ 2147483647 w 40"/>
                  <a:gd name="T59" fmla="*/ 2147483647 h 57"/>
                  <a:gd name="T60" fmla="*/ 2147483647 w 40"/>
                  <a:gd name="T61" fmla="*/ 2147483647 h 57"/>
                  <a:gd name="T62" fmla="*/ 2147483647 w 40"/>
                  <a:gd name="T63" fmla="*/ 0 h 57"/>
                  <a:gd name="T64" fmla="*/ 2147483647 w 40"/>
                  <a:gd name="T65" fmla="*/ 2147483647 h 57"/>
                  <a:gd name="T66" fmla="*/ 2147483647 w 40"/>
                  <a:gd name="T67" fmla="*/ 2147483647 h 57"/>
                  <a:gd name="T68" fmla="*/ 2147483647 w 40"/>
                  <a:gd name="T69" fmla="*/ 2147483647 h 57"/>
                  <a:gd name="T70" fmla="*/ 2147483647 w 40"/>
                  <a:gd name="T71" fmla="*/ 2147483647 h 57"/>
                  <a:gd name="T72" fmla="*/ 2147483647 w 40"/>
                  <a:gd name="T73" fmla="*/ 2147483647 h 57"/>
                  <a:gd name="T74" fmla="*/ 2147483647 w 40"/>
                  <a:gd name="T75" fmla="*/ 2147483647 h 5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0"/>
                  <a:gd name="T115" fmla="*/ 0 h 57"/>
                  <a:gd name="T116" fmla="*/ 40 w 40"/>
                  <a:gd name="T117" fmla="*/ 57 h 57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0" h="57">
                    <a:moveTo>
                      <a:pt x="27" y="21"/>
                    </a:move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32"/>
                      <a:pt x="29" y="27"/>
                    </a:cubicBezTo>
                    <a:cubicBezTo>
                      <a:pt x="30" y="25"/>
                      <a:pt x="31" y="23"/>
                      <a:pt x="31" y="21"/>
                    </a:cubicBezTo>
                    <a:cubicBezTo>
                      <a:pt x="31" y="14"/>
                      <a:pt x="26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4" y="9"/>
                      <a:pt x="9" y="14"/>
                      <a:pt x="9" y="21"/>
                    </a:cubicBezTo>
                    <a:cubicBezTo>
                      <a:pt x="9" y="23"/>
                      <a:pt x="10" y="25"/>
                      <a:pt x="11" y="27"/>
                    </a:cubicBezTo>
                    <a:cubicBezTo>
                      <a:pt x="13" y="32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17"/>
                      <a:pt x="16" y="14"/>
                      <a:pt x="20" y="13"/>
                    </a:cubicBezTo>
                    <a:cubicBezTo>
                      <a:pt x="24" y="14"/>
                      <a:pt x="27" y="17"/>
                      <a:pt x="27" y="21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5" y="35"/>
                      <a:pt x="12" y="38"/>
                    </a:cubicBezTo>
                    <a:cubicBezTo>
                      <a:pt x="13" y="39"/>
                      <a:pt x="13" y="37"/>
                      <a:pt x="13" y="37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4"/>
                      <a:pt x="12" y="33"/>
                    </a:cubicBezTo>
                    <a:cubicBezTo>
                      <a:pt x="8" y="30"/>
                      <a:pt x="5" y="26"/>
                      <a:pt x="5" y="20"/>
                    </a:cubicBezTo>
                    <a:cubicBezTo>
                      <a:pt x="5" y="12"/>
                      <a:pt x="12" y="5"/>
                      <a:pt x="20" y="5"/>
                    </a:cubicBezTo>
                    <a:cubicBezTo>
                      <a:pt x="28" y="5"/>
                      <a:pt x="35" y="12"/>
                      <a:pt x="35" y="20"/>
                    </a:cubicBezTo>
                    <a:cubicBezTo>
                      <a:pt x="35" y="26"/>
                      <a:pt x="32" y="30"/>
                      <a:pt x="28" y="33"/>
                    </a:cubicBezTo>
                    <a:cubicBezTo>
                      <a:pt x="27" y="34"/>
                      <a:pt x="27" y="36"/>
                      <a:pt x="27" y="36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9"/>
                      <a:pt x="28" y="38"/>
                    </a:cubicBezTo>
                    <a:cubicBezTo>
                      <a:pt x="35" y="35"/>
                      <a:pt x="40" y="28"/>
                      <a:pt x="40" y="20"/>
                    </a:cubicBezTo>
                    <a:cubicBezTo>
                      <a:pt x="40" y="9"/>
                      <a:pt x="31" y="0"/>
                      <a:pt x="20" y="0"/>
                    </a:cubicBezTo>
                    <a:close/>
                    <a:moveTo>
                      <a:pt x="20" y="22"/>
                    </a:moveTo>
                    <a:cubicBezTo>
                      <a:pt x="18" y="22"/>
                      <a:pt x="16" y="24"/>
                      <a:pt x="16" y="26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4"/>
                      <a:pt x="22" y="22"/>
                      <a:pt x="20" y="2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3306" name="Freeform 59"/>
              <p:cNvSpPr>
                <a:spLocks noEditPoints="1"/>
              </p:cNvSpPr>
              <p:nvPr/>
            </p:nvSpPr>
            <p:spPr bwMode="auto">
              <a:xfrm>
                <a:off x="-574" y="2508"/>
                <a:ext cx="95" cy="135"/>
              </a:xfrm>
              <a:custGeom>
                <a:avLst/>
                <a:gdLst>
                  <a:gd name="T0" fmla="*/ 2147483647 w 40"/>
                  <a:gd name="T1" fmla="*/ 2147483647 h 57"/>
                  <a:gd name="T2" fmla="*/ 2147483647 w 40"/>
                  <a:gd name="T3" fmla="*/ 2147483647 h 57"/>
                  <a:gd name="T4" fmla="*/ 2147483647 w 40"/>
                  <a:gd name="T5" fmla="*/ 2147483647 h 57"/>
                  <a:gd name="T6" fmla="*/ 2147483647 w 40"/>
                  <a:gd name="T7" fmla="*/ 2147483647 h 57"/>
                  <a:gd name="T8" fmla="*/ 2147483647 w 40"/>
                  <a:gd name="T9" fmla="*/ 2147483647 h 57"/>
                  <a:gd name="T10" fmla="*/ 2147483647 w 40"/>
                  <a:gd name="T11" fmla="*/ 2147483647 h 57"/>
                  <a:gd name="T12" fmla="*/ 2147483647 w 40"/>
                  <a:gd name="T13" fmla="*/ 2147483647 h 57"/>
                  <a:gd name="T14" fmla="*/ 2147483647 w 40"/>
                  <a:gd name="T15" fmla="*/ 2147483647 h 57"/>
                  <a:gd name="T16" fmla="*/ 2147483647 w 40"/>
                  <a:gd name="T17" fmla="*/ 2147483647 h 57"/>
                  <a:gd name="T18" fmla="*/ 2147483647 w 40"/>
                  <a:gd name="T19" fmla="*/ 2147483647 h 57"/>
                  <a:gd name="T20" fmla="*/ 2147483647 w 40"/>
                  <a:gd name="T21" fmla="*/ 2147483647 h 57"/>
                  <a:gd name="T22" fmla="*/ 2147483647 w 40"/>
                  <a:gd name="T23" fmla="*/ 2147483647 h 57"/>
                  <a:gd name="T24" fmla="*/ 2147483647 w 40"/>
                  <a:gd name="T25" fmla="*/ 2147483647 h 57"/>
                  <a:gd name="T26" fmla="*/ 2147483647 w 40"/>
                  <a:gd name="T27" fmla="*/ 2147483647 h 57"/>
                  <a:gd name="T28" fmla="*/ 2147483647 w 40"/>
                  <a:gd name="T29" fmla="*/ 2147483647 h 57"/>
                  <a:gd name="T30" fmla="*/ 2147483647 w 40"/>
                  <a:gd name="T31" fmla="*/ 2147483647 h 57"/>
                  <a:gd name="T32" fmla="*/ 2147483647 w 40"/>
                  <a:gd name="T33" fmla="*/ 0 h 57"/>
                  <a:gd name="T34" fmla="*/ 2147483647 w 40"/>
                  <a:gd name="T35" fmla="*/ 0 h 57"/>
                  <a:gd name="T36" fmla="*/ 0 w 40"/>
                  <a:gd name="T37" fmla="*/ 2147483647 h 57"/>
                  <a:gd name="T38" fmla="*/ 2147483647 w 40"/>
                  <a:gd name="T39" fmla="*/ 2147483647 h 57"/>
                  <a:gd name="T40" fmla="*/ 2147483647 w 40"/>
                  <a:gd name="T41" fmla="*/ 2147483647 h 57"/>
                  <a:gd name="T42" fmla="*/ 2147483647 w 40"/>
                  <a:gd name="T43" fmla="*/ 2147483647 h 57"/>
                  <a:gd name="T44" fmla="*/ 2147483647 w 40"/>
                  <a:gd name="T45" fmla="*/ 2147483647 h 57"/>
                  <a:gd name="T46" fmla="*/ 2147483647 w 40"/>
                  <a:gd name="T47" fmla="*/ 2147483647 h 57"/>
                  <a:gd name="T48" fmla="*/ 2147483647 w 40"/>
                  <a:gd name="T49" fmla="*/ 2147483647 h 57"/>
                  <a:gd name="T50" fmla="*/ 2147483647 w 40"/>
                  <a:gd name="T51" fmla="*/ 2147483647 h 57"/>
                  <a:gd name="T52" fmla="*/ 2147483647 w 40"/>
                  <a:gd name="T53" fmla="*/ 2147483647 h 57"/>
                  <a:gd name="T54" fmla="*/ 2147483647 w 40"/>
                  <a:gd name="T55" fmla="*/ 2147483647 h 57"/>
                  <a:gd name="T56" fmla="*/ 2147483647 w 40"/>
                  <a:gd name="T57" fmla="*/ 2147483647 h 57"/>
                  <a:gd name="T58" fmla="*/ 2147483647 w 40"/>
                  <a:gd name="T59" fmla="*/ 2147483647 h 57"/>
                  <a:gd name="T60" fmla="*/ 2147483647 w 40"/>
                  <a:gd name="T61" fmla="*/ 2147483647 h 57"/>
                  <a:gd name="T62" fmla="*/ 2147483647 w 40"/>
                  <a:gd name="T63" fmla="*/ 0 h 57"/>
                  <a:gd name="T64" fmla="*/ 2147483647 w 40"/>
                  <a:gd name="T65" fmla="*/ 2147483647 h 57"/>
                  <a:gd name="T66" fmla="*/ 2147483647 w 40"/>
                  <a:gd name="T67" fmla="*/ 2147483647 h 57"/>
                  <a:gd name="T68" fmla="*/ 2147483647 w 40"/>
                  <a:gd name="T69" fmla="*/ 2147483647 h 57"/>
                  <a:gd name="T70" fmla="*/ 2147483647 w 40"/>
                  <a:gd name="T71" fmla="*/ 2147483647 h 57"/>
                  <a:gd name="T72" fmla="*/ 2147483647 w 40"/>
                  <a:gd name="T73" fmla="*/ 2147483647 h 57"/>
                  <a:gd name="T74" fmla="*/ 2147483647 w 40"/>
                  <a:gd name="T75" fmla="*/ 2147483647 h 5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0"/>
                  <a:gd name="T115" fmla="*/ 0 h 57"/>
                  <a:gd name="T116" fmla="*/ 40 w 40"/>
                  <a:gd name="T117" fmla="*/ 57 h 57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0" h="57">
                    <a:moveTo>
                      <a:pt x="27" y="21"/>
                    </a:move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32"/>
                      <a:pt x="29" y="27"/>
                    </a:cubicBezTo>
                    <a:cubicBezTo>
                      <a:pt x="30" y="25"/>
                      <a:pt x="31" y="23"/>
                      <a:pt x="31" y="21"/>
                    </a:cubicBezTo>
                    <a:cubicBezTo>
                      <a:pt x="31" y="14"/>
                      <a:pt x="26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4" y="9"/>
                      <a:pt x="9" y="14"/>
                      <a:pt x="9" y="21"/>
                    </a:cubicBezTo>
                    <a:cubicBezTo>
                      <a:pt x="9" y="23"/>
                      <a:pt x="10" y="25"/>
                      <a:pt x="11" y="27"/>
                    </a:cubicBezTo>
                    <a:cubicBezTo>
                      <a:pt x="13" y="32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17"/>
                      <a:pt x="16" y="14"/>
                      <a:pt x="20" y="13"/>
                    </a:cubicBezTo>
                    <a:cubicBezTo>
                      <a:pt x="24" y="14"/>
                      <a:pt x="27" y="17"/>
                      <a:pt x="27" y="21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5" y="35"/>
                      <a:pt x="12" y="38"/>
                    </a:cubicBezTo>
                    <a:cubicBezTo>
                      <a:pt x="13" y="39"/>
                      <a:pt x="13" y="37"/>
                      <a:pt x="13" y="37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4"/>
                      <a:pt x="12" y="33"/>
                    </a:cubicBezTo>
                    <a:cubicBezTo>
                      <a:pt x="8" y="30"/>
                      <a:pt x="5" y="26"/>
                      <a:pt x="5" y="20"/>
                    </a:cubicBezTo>
                    <a:cubicBezTo>
                      <a:pt x="5" y="12"/>
                      <a:pt x="12" y="5"/>
                      <a:pt x="20" y="5"/>
                    </a:cubicBezTo>
                    <a:cubicBezTo>
                      <a:pt x="29" y="5"/>
                      <a:pt x="35" y="12"/>
                      <a:pt x="35" y="20"/>
                    </a:cubicBezTo>
                    <a:cubicBezTo>
                      <a:pt x="35" y="26"/>
                      <a:pt x="33" y="30"/>
                      <a:pt x="28" y="33"/>
                    </a:cubicBezTo>
                    <a:cubicBezTo>
                      <a:pt x="27" y="34"/>
                      <a:pt x="27" y="36"/>
                      <a:pt x="27" y="36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9"/>
                      <a:pt x="29" y="38"/>
                    </a:cubicBezTo>
                    <a:cubicBezTo>
                      <a:pt x="35" y="35"/>
                      <a:pt x="40" y="28"/>
                      <a:pt x="40" y="20"/>
                    </a:cubicBezTo>
                    <a:cubicBezTo>
                      <a:pt x="40" y="9"/>
                      <a:pt x="31" y="0"/>
                      <a:pt x="20" y="0"/>
                    </a:cubicBezTo>
                    <a:close/>
                    <a:moveTo>
                      <a:pt x="20" y="22"/>
                    </a:moveTo>
                    <a:cubicBezTo>
                      <a:pt x="18" y="22"/>
                      <a:pt x="16" y="24"/>
                      <a:pt x="16" y="26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4"/>
                      <a:pt x="22" y="22"/>
                      <a:pt x="20" y="2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IE"/>
              </a:p>
            </p:txBody>
          </p:sp>
        </p:grpSp>
        <p:grpSp>
          <p:nvGrpSpPr>
            <p:cNvPr id="3299" name="Group 539"/>
            <p:cNvGrpSpPr>
              <a:grpSpLocks/>
            </p:cNvGrpSpPr>
            <p:nvPr/>
          </p:nvGrpSpPr>
          <p:grpSpPr bwMode="auto">
            <a:xfrm>
              <a:off x="244" y="2650"/>
              <a:ext cx="86" cy="19"/>
              <a:chOff x="-759" y="2669"/>
              <a:chExt cx="246" cy="52"/>
            </a:xfrm>
          </p:grpSpPr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-759" y="2671"/>
                <a:ext cx="246" cy="52"/>
              </a:xfrm>
              <a:custGeom>
                <a:avLst/>
                <a:gdLst>
                  <a:gd name="T0" fmla="*/ 1349358 w 104"/>
                  <a:gd name="T1" fmla="*/ 140173 h 22"/>
                  <a:gd name="T2" fmla="*/ 1205194 w 104"/>
                  <a:gd name="T3" fmla="*/ 283502 h 22"/>
                  <a:gd name="T4" fmla="*/ 144163 w 104"/>
                  <a:gd name="T5" fmla="*/ 283502 h 22"/>
                  <a:gd name="T6" fmla="*/ 0 w 104"/>
                  <a:gd name="T7" fmla="*/ 140173 h 22"/>
                  <a:gd name="T8" fmla="*/ 0 w 104"/>
                  <a:gd name="T9" fmla="*/ 140173 h 22"/>
                  <a:gd name="T10" fmla="*/ 144163 w 104"/>
                  <a:gd name="T11" fmla="*/ 0 h 22"/>
                  <a:gd name="T12" fmla="*/ 1205194 w 104"/>
                  <a:gd name="T13" fmla="*/ 0 h 22"/>
                  <a:gd name="T14" fmla="*/ 1349358 w 104"/>
                  <a:gd name="T15" fmla="*/ 140173 h 2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04"/>
                  <a:gd name="T25" fmla="*/ 0 h 22"/>
                  <a:gd name="T26" fmla="*/ 104 w 104"/>
                  <a:gd name="T27" fmla="*/ 22 h 2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04" h="22">
                    <a:moveTo>
                      <a:pt x="104" y="11"/>
                    </a:moveTo>
                    <a:cubicBezTo>
                      <a:pt x="104" y="17"/>
                      <a:pt x="99" y="22"/>
                      <a:pt x="93" y="22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5" y="22"/>
                      <a:pt x="0" y="17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99" y="0"/>
                      <a:pt x="104" y="5"/>
                      <a:pt x="104" y="11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3301" name="Oval 54"/>
              <p:cNvSpPr>
                <a:spLocks noChangeArrowheads="1"/>
              </p:cNvSpPr>
              <p:nvPr/>
            </p:nvSpPr>
            <p:spPr bwMode="auto">
              <a:xfrm>
                <a:off x="-737" y="2685"/>
                <a:ext cx="19" cy="2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/>
                <a:endParaRPr lang="en-GB" sz="700" b="1">
                  <a:latin typeface="Calibri" panose="020F0502020204030204" pitchFamily="34" charset="0"/>
                </a:endParaRPr>
              </a:p>
            </p:txBody>
          </p:sp>
          <p:sp>
            <p:nvSpPr>
              <p:cNvPr id="3302" name="Oval 55"/>
              <p:cNvSpPr>
                <a:spLocks noChangeArrowheads="1"/>
              </p:cNvSpPr>
              <p:nvPr/>
            </p:nvSpPr>
            <p:spPr bwMode="auto">
              <a:xfrm>
                <a:off x="-652" y="2681"/>
                <a:ext cx="28" cy="2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/>
                <a:endParaRPr lang="en-GB" sz="700" b="1">
                  <a:latin typeface="Calibri" panose="020F0502020204030204" pitchFamily="34" charset="0"/>
                </a:endParaRPr>
              </a:p>
            </p:txBody>
          </p:sp>
          <p:sp>
            <p:nvSpPr>
              <p:cNvPr id="3303" name="Oval 56"/>
              <p:cNvSpPr>
                <a:spLocks noChangeArrowheads="1"/>
              </p:cNvSpPr>
              <p:nvPr/>
            </p:nvSpPr>
            <p:spPr bwMode="auto">
              <a:xfrm>
                <a:off x="-550" y="2685"/>
                <a:ext cx="19" cy="2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/>
                <a:endParaRPr lang="en-GB" sz="700" b="1">
                  <a:latin typeface="Calibri" panose="020F0502020204030204" pitchFamily="34" charset="0"/>
                </a:endParaRPr>
              </a:p>
            </p:txBody>
          </p:sp>
        </p:grpSp>
      </p:grpSp>
      <p:pic>
        <p:nvPicPr>
          <p:cNvPr id="3149" name="Picture 49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013" y="4967288"/>
            <a:ext cx="2714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50" name="Picture 60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75" y="5973763"/>
            <a:ext cx="2809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51" name="Picture 6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013" y="5975350"/>
            <a:ext cx="2746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52" name="Group 483"/>
          <p:cNvGrpSpPr>
            <a:grpSpLocks/>
          </p:cNvGrpSpPr>
          <p:nvPr/>
        </p:nvGrpSpPr>
        <p:grpSpPr bwMode="auto">
          <a:xfrm>
            <a:off x="7599363" y="4760913"/>
            <a:ext cx="319087" cy="233362"/>
            <a:chOff x="219" y="2607"/>
            <a:chExt cx="136" cy="81"/>
          </a:xfrm>
        </p:grpSpPr>
        <p:grpSp>
          <p:nvGrpSpPr>
            <p:cNvPr id="3289" name="Group 529"/>
            <p:cNvGrpSpPr>
              <a:grpSpLocks/>
            </p:cNvGrpSpPr>
            <p:nvPr/>
          </p:nvGrpSpPr>
          <p:grpSpPr bwMode="auto">
            <a:xfrm>
              <a:off x="219" y="2607"/>
              <a:ext cx="136" cy="81"/>
              <a:chOff x="-829" y="2508"/>
              <a:chExt cx="387" cy="224"/>
            </a:xfrm>
          </p:grpSpPr>
          <p:sp>
            <p:nvSpPr>
              <p:cNvPr id="70" name="Freeform 69"/>
              <p:cNvSpPr>
                <a:spLocks/>
              </p:cNvSpPr>
              <p:nvPr/>
            </p:nvSpPr>
            <p:spPr bwMode="auto">
              <a:xfrm>
                <a:off x="-829" y="2621"/>
                <a:ext cx="387" cy="111"/>
              </a:xfrm>
              <a:custGeom>
                <a:avLst/>
                <a:gdLst>
                  <a:gd name="T0" fmla="*/ 2071089 w 164"/>
                  <a:gd name="T1" fmla="*/ 308516 h 47"/>
                  <a:gd name="T2" fmla="*/ 1767063 w 164"/>
                  <a:gd name="T3" fmla="*/ 599171 h 47"/>
                  <a:gd name="T4" fmla="*/ 306782 w 164"/>
                  <a:gd name="T5" fmla="*/ 599171 h 47"/>
                  <a:gd name="T6" fmla="*/ 0 w 164"/>
                  <a:gd name="T7" fmla="*/ 308516 h 47"/>
                  <a:gd name="T8" fmla="*/ 0 w 164"/>
                  <a:gd name="T9" fmla="*/ 308516 h 47"/>
                  <a:gd name="T10" fmla="*/ 306782 w 164"/>
                  <a:gd name="T11" fmla="*/ 0 h 47"/>
                  <a:gd name="T12" fmla="*/ 1767063 w 164"/>
                  <a:gd name="T13" fmla="*/ 0 h 47"/>
                  <a:gd name="T14" fmla="*/ 2071089 w 164"/>
                  <a:gd name="T15" fmla="*/ 308516 h 4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64"/>
                  <a:gd name="T25" fmla="*/ 0 h 47"/>
                  <a:gd name="T26" fmla="*/ 164 w 164"/>
                  <a:gd name="T27" fmla="*/ 47 h 4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64" h="47">
                    <a:moveTo>
                      <a:pt x="164" y="24"/>
                    </a:moveTo>
                    <a:cubicBezTo>
                      <a:pt x="164" y="37"/>
                      <a:pt x="153" y="47"/>
                      <a:pt x="140" y="47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11" y="47"/>
                      <a:pt x="0" y="37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0"/>
                      <a:pt x="11" y="0"/>
                      <a:pt x="24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53" y="0"/>
                      <a:pt x="164" y="10"/>
                      <a:pt x="164" y="24"/>
                    </a:cubicBezTo>
                    <a:close/>
                  </a:path>
                </a:pathLst>
              </a:custGeom>
              <a:solidFill>
                <a:srgbClr val="5757D5"/>
              </a:solidFill>
              <a:ln w="9525">
                <a:solidFill>
                  <a:schemeClr val="tx1">
                    <a:lumMod val="85000"/>
                    <a:lumOff val="15000"/>
                  </a:schemeClr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3296" name="Freeform 70"/>
              <p:cNvSpPr>
                <a:spLocks noEditPoints="1"/>
              </p:cNvSpPr>
              <p:nvPr/>
            </p:nvSpPr>
            <p:spPr bwMode="auto">
              <a:xfrm>
                <a:off x="-794" y="2508"/>
                <a:ext cx="95" cy="135"/>
              </a:xfrm>
              <a:custGeom>
                <a:avLst/>
                <a:gdLst>
                  <a:gd name="T0" fmla="*/ 2147483647 w 40"/>
                  <a:gd name="T1" fmla="*/ 2147483647 h 57"/>
                  <a:gd name="T2" fmla="*/ 2147483647 w 40"/>
                  <a:gd name="T3" fmla="*/ 2147483647 h 57"/>
                  <a:gd name="T4" fmla="*/ 2147483647 w 40"/>
                  <a:gd name="T5" fmla="*/ 2147483647 h 57"/>
                  <a:gd name="T6" fmla="*/ 2147483647 w 40"/>
                  <a:gd name="T7" fmla="*/ 2147483647 h 57"/>
                  <a:gd name="T8" fmla="*/ 2147483647 w 40"/>
                  <a:gd name="T9" fmla="*/ 2147483647 h 57"/>
                  <a:gd name="T10" fmla="*/ 2147483647 w 40"/>
                  <a:gd name="T11" fmla="*/ 2147483647 h 57"/>
                  <a:gd name="T12" fmla="*/ 2147483647 w 40"/>
                  <a:gd name="T13" fmla="*/ 2147483647 h 57"/>
                  <a:gd name="T14" fmla="*/ 2147483647 w 40"/>
                  <a:gd name="T15" fmla="*/ 2147483647 h 57"/>
                  <a:gd name="T16" fmla="*/ 2147483647 w 40"/>
                  <a:gd name="T17" fmla="*/ 2147483647 h 57"/>
                  <a:gd name="T18" fmla="*/ 2147483647 w 40"/>
                  <a:gd name="T19" fmla="*/ 2147483647 h 57"/>
                  <a:gd name="T20" fmla="*/ 2147483647 w 40"/>
                  <a:gd name="T21" fmla="*/ 2147483647 h 57"/>
                  <a:gd name="T22" fmla="*/ 2147483647 w 40"/>
                  <a:gd name="T23" fmla="*/ 2147483647 h 57"/>
                  <a:gd name="T24" fmla="*/ 2147483647 w 40"/>
                  <a:gd name="T25" fmla="*/ 2147483647 h 57"/>
                  <a:gd name="T26" fmla="*/ 2147483647 w 40"/>
                  <a:gd name="T27" fmla="*/ 2147483647 h 57"/>
                  <a:gd name="T28" fmla="*/ 2147483647 w 40"/>
                  <a:gd name="T29" fmla="*/ 2147483647 h 57"/>
                  <a:gd name="T30" fmla="*/ 2147483647 w 40"/>
                  <a:gd name="T31" fmla="*/ 2147483647 h 57"/>
                  <a:gd name="T32" fmla="*/ 2147483647 w 40"/>
                  <a:gd name="T33" fmla="*/ 0 h 57"/>
                  <a:gd name="T34" fmla="*/ 2147483647 w 40"/>
                  <a:gd name="T35" fmla="*/ 0 h 57"/>
                  <a:gd name="T36" fmla="*/ 0 w 40"/>
                  <a:gd name="T37" fmla="*/ 2147483647 h 57"/>
                  <a:gd name="T38" fmla="*/ 2147483647 w 40"/>
                  <a:gd name="T39" fmla="*/ 2147483647 h 57"/>
                  <a:gd name="T40" fmla="*/ 2147483647 w 40"/>
                  <a:gd name="T41" fmla="*/ 2147483647 h 57"/>
                  <a:gd name="T42" fmla="*/ 2147483647 w 40"/>
                  <a:gd name="T43" fmla="*/ 2147483647 h 57"/>
                  <a:gd name="T44" fmla="*/ 2147483647 w 40"/>
                  <a:gd name="T45" fmla="*/ 2147483647 h 57"/>
                  <a:gd name="T46" fmla="*/ 2147483647 w 40"/>
                  <a:gd name="T47" fmla="*/ 2147483647 h 57"/>
                  <a:gd name="T48" fmla="*/ 2147483647 w 40"/>
                  <a:gd name="T49" fmla="*/ 2147483647 h 57"/>
                  <a:gd name="T50" fmla="*/ 2147483647 w 40"/>
                  <a:gd name="T51" fmla="*/ 2147483647 h 57"/>
                  <a:gd name="T52" fmla="*/ 2147483647 w 40"/>
                  <a:gd name="T53" fmla="*/ 2147483647 h 57"/>
                  <a:gd name="T54" fmla="*/ 2147483647 w 40"/>
                  <a:gd name="T55" fmla="*/ 2147483647 h 57"/>
                  <a:gd name="T56" fmla="*/ 2147483647 w 40"/>
                  <a:gd name="T57" fmla="*/ 2147483647 h 57"/>
                  <a:gd name="T58" fmla="*/ 2147483647 w 40"/>
                  <a:gd name="T59" fmla="*/ 2147483647 h 57"/>
                  <a:gd name="T60" fmla="*/ 2147483647 w 40"/>
                  <a:gd name="T61" fmla="*/ 2147483647 h 57"/>
                  <a:gd name="T62" fmla="*/ 2147483647 w 40"/>
                  <a:gd name="T63" fmla="*/ 0 h 57"/>
                  <a:gd name="T64" fmla="*/ 2147483647 w 40"/>
                  <a:gd name="T65" fmla="*/ 2147483647 h 57"/>
                  <a:gd name="T66" fmla="*/ 2147483647 w 40"/>
                  <a:gd name="T67" fmla="*/ 2147483647 h 57"/>
                  <a:gd name="T68" fmla="*/ 2147483647 w 40"/>
                  <a:gd name="T69" fmla="*/ 2147483647 h 57"/>
                  <a:gd name="T70" fmla="*/ 2147483647 w 40"/>
                  <a:gd name="T71" fmla="*/ 2147483647 h 57"/>
                  <a:gd name="T72" fmla="*/ 2147483647 w 40"/>
                  <a:gd name="T73" fmla="*/ 2147483647 h 57"/>
                  <a:gd name="T74" fmla="*/ 2147483647 w 40"/>
                  <a:gd name="T75" fmla="*/ 2147483647 h 5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0"/>
                  <a:gd name="T115" fmla="*/ 0 h 57"/>
                  <a:gd name="T116" fmla="*/ 40 w 40"/>
                  <a:gd name="T117" fmla="*/ 57 h 57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0" h="57">
                    <a:moveTo>
                      <a:pt x="27" y="21"/>
                    </a:move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32"/>
                      <a:pt x="29" y="27"/>
                    </a:cubicBezTo>
                    <a:cubicBezTo>
                      <a:pt x="30" y="25"/>
                      <a:pt x="31" y="23"/>
                      <a:pt x="31" y="21"/>
                    </a:cubicBezTo>
                    <a:cubicBezTo>
                      <a:pt x="31" y="14"/>
                      <a:pt x="26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4" y="9"/>
                      <a:pt x="9" y="14"/>
                      <a:pt x="9" y="21"/>
                    </a:cubicBezTo>
                    <a:cubicBezTo>
                      <a:pt x="9" y="23"/>
                      <a:pt x="10" y="25"/>
                      <a:pt x="11" y="27"/>
                    </a:cubicBezTo>
                    <a:cubicBezTo>
                      <a:pt x="13" y="32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17"/>
                      <a:pt x="16" y="14"/>
                      <a:pt x="20" y="13"/>
                    </a:cubicBezTo>
                    <a:cubicBezTo>
                      <a:pt x="24" y="14"/>
                      <a:pt x="27" y="17"/>
                      <a:pt x="27" y="21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5" y="35"/>
                      <a:pt x="12" y="38"/>
                    </a:cubicBezTo>
                    <a:cubicBezTo>
                      <a:pt x="13" y="39"/>
                      <a:pt x="13" y="37"/>
                      <a:pt x="13" y="37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4"/>
                      <a:pt x="12" y="33"/>
                    </a:cubicBezTo>
                    <a:cubicBezTo>
                      <a:pt x="8" y="30"/>
                      <a:pt x="5" y="26"/>
                      <a:pt x="5" y="20"/>
                    </a:cubicBezTo>
                    <a:cubicBezTo>
                      <a:pt x="5" y="12"/>
                      <a:pt x="12" y="5"/>
                      <a:pt x="20" y="5"/>
                    </a:cubicBezTo>
                    <a:cubicBezTo>
                      <a:pt x="28" y="5"/>
                      <a:pt x="35" y="12"/>
                      <a:pt x="35" y="20"/>
                    </a:cubicBezTo>
                    <a:cubicBezTo>
                      <a:pt x="35" y="26"/>
                      <a:pt x="32" y="30"/>
                      <a:pt x="28" y="33"/>
                    </a:cubicBezTo>
                    <a:cubicBezTo>
                      <a:pt x="27" y="34"/>
                      <a:pt x="27" y="36"/>
                      <a:pt x="27" y="36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9"/>
                      <a:pt x="28" y="38"/>
                    </a:cubicBezTo>
                    <a:cubicBezTo>
                      <a:pt x="35" y="35"/>
                      <a:pt x="40" y="28"/>
                      <a:pt x="40" y="20"/>
                    </a:cubicBezTo>
                    <a:cubicBezTo>
                      <a:pt x="40" y="9"/>
                      <a:pt x="31" y="0"/>
                      <a:pt x="20" y="0"/>
                    </a:cubicBezTo>
                    <a:close/>
                    <a:moveTo>
                      <a:pt x="20" y="22"/>
                    </a:moveTo>
                    <a:cubicBezTo>
                      <a:pt x="18" y="22"/>
                      <a:pt x="16" y="24"/>
                      <a:pt x="16" y="26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4"/>
                      <a:pt x="22" y="22"/>
                      <a:pt x="20" y="2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3297" name="Freeform 71"/>
              <p:cNvSpPr>
                <a:spLocks noEditPoints="1"/>
              </p:cNvSpPr>
              <p:nvPr/>
            </p:nvSpPr>
            <p:spPr bwMode="auto">
              <a:xfrm>
                <a:off x="-574" y="2508"/>
                <a:ext cx="95" cy="135"/>
              </a:xfrm>
              <a:custGeom>
                <a:avLst/>
                <a:gdLst>
                  <a:gd name="T0" fmla="*/ 2147483647 w 40"/>
                  <a:gd name="T1" fmla="*/ 2147483647 h 57"/>
                  <a:gd name="T2" fmla="*/ 2147483647 w 40"/>
                  <a:gd name="T3" fmla="*/ 2147483647 h 57"/>
                  <a:gd name="T4" fmla="*/ 2147483647 w 40"/>
                  <a:gd name="T5" fmla="*/ 2147483647 h 57"/>
                  <a:gd name="T6" fmla="*/ 2147483647 w 40"/>
                  <a:gd name="T7" fmla="*/ 2147483647 h 57"/>
                  <a:gd name="T8" fmla="*/ 2147483647 w 40"/>
                  <a:gd name="T9" fmla="*/ 2147483647 h 57"/>
                  <a:gd name="T10" fmla="*/ 2147483647 w 40"/>
                  <a:gd name="T11" fmla="*/ 2147483647 h 57"/>
                  <a:gd name="T12" fmla="*/ 2147483647 w 40"/>
                  <a:gd name="T13" fmla="*/ 2147483647 h 57"/>
                  <a:gd name="T14" fmla="*/ 2147483647 w 40"/>
                  <a:gd name="T15" fmla="*/ 2147483647 h 57"/>
                  <a:gd name="T16" fmla="*/ 2147483647 w 40"/>
                  <a:gd name="T17" fmla="*/ 2147483647 h 57"/>
                  <a:gd name="T18" fmla="*/ 2147483647 w 40"/>
                  <a:gd name="T19" fmla="*/ 2147483647 h 57"/>
                  <a:gd name="T20" fmla="*/ 2147483647 w 40"/>
                  <a:gd name="T21" fmla="*/ 2147483647 h 57"/>
                  <a:gd name="T22" fmla="*/ 2147483647 w 40"/>
                  <a:gd name="T23" fmla="*/ 2147483647 h 57"/>
                  <a:gd name="T24" fmla="*/ 2147483647 w 40"/>
                  <a:gd name="T25" fmla="*/ 2147483647 h 57"/>
                  <a:gd name="T26" fmla="*/ 2147483647 w 40"/>
                  <a:gd name="T27" fmla="*/ 2147483647 h 57"/>
                  <a:gd name="T28" fmla="*/ 2147483647 w 40"/>
                  <a:gd name="T29" fmla="*/ 2147483647 h 57"/>
                  <a:gd name="T30" fmla="*/ 2147483647 w 40"/>
                  <a:gd name="T31" fmla="*/ 2147483647 h 57"/>
                  <a:gd name="T32" fmla="*/ 2147483647 w 40"/>
                  <a:gd name="T33" fmla="*/ 0 h 57"/>
                  <a:gd name="T34" fmla="*/ 2147483647 w 40"/>
                  <a:gd name="T35" fmla="*/ 0 h 57"/>
                  <a:gd name="T36" fmla="*/ 0 w 40"/>
                  <a:gd name="T37" fmla="*/ 2147483647 h 57"/>
                  <a:gd name="T38" fmla="*/ 2147483647 w 40"/>
                  <a:gd name="T39" fmla="*/ 2147483647 h 57"/>
                  <a:gd name="T40" fmla="*/ 2147483647 w 40"/>
                  <a:gd name="T41" fmla="*/ 2147483647 h 57"/>
                  <a:gd name="T42" fmla="*/ 2147483647 w 40"/>
                  <a:gd name="T43" fmla="*/ 2147483647 h 57"/>
                  <a:gd name="T44" fmla="*/ 2147483647 w 40"/>
                  <a:gd name="T45" fmla="*/ 2147483647 h 57"/>
                  <a:gd name="T46" fmla="*/ 2147483647 w 40"/>
                  <a:gd name="T47" fmla="*/ 2147483647 h 57"/>
                  <a:gd name="T48" fmla="*/ 2147483647 w 40"/>
                  <a:gd name="T49" fmla="*/ 2147483647 h 57"/>
                  <a:gd name="T50" fmla="*/ 2147483647 w 40"/>
                  <a:gd name="T51" fmla="*/ 2147483647 h 57"/>
                  <a:gd name="T52" fmla="*/ 2147483647 w 40"/>
                  <a:gd name="T53" fmla="*/ 2147483647 h 57"/>
                  <a:gd name="T54" fmla="*/ 2147483647 w 40"/>
                  <a:gd name="T55" fmla="*/ 2147483647 h 57"/>
                  <a:gd name="T56" fmla="*/ 2147483647 w 40"/>
                  <a:gd name="T57" fmla="*/ 2147483647 h 57"/>
                  <a:gd name="T58" fmla="*/ 2147483647 w 40"/>
                  <a:gd name="T59" fmla="*/ 2147483647 h 57"/>
                  <a:gd name="T60" fmla="*/ 2147483647 w 40"/>
                  <a:gd name="T61" fmla="*/ 2147483647 h 57"/>
                  <a:gd name="T62" fmla="*/ 2147483647 w 40"/>
                  <a:gd name="T63" fmla="*/ 0 h 57"/>
                  <a:gd name="T64" fmla="*/ 2147483647 w 40"/>
                  <a:gd name="T65" fmla="*/ 2147483647 h 57"/>
                  <a:gd name="T66" fmla="*/ 2147483647 w 40"/>
                  <a:gd name="T67" fmla="*/ 2147483647 h 57"/>
                  <a:gd name="T68" fmla="*/ 2147483647 w 40"/>
                  <a:gd name="T69" fmla="*/ 2147483647 h 57"/>
                  <a:gd name="T70" fmla="*/ 2147483647 w 40"/>
                  <a:gd name="T71" fmla="*/ 2147483647 h 57"/>
                  <a:gd name="T72" fmla="*/ 2147483647 w 40"/>
                  <a:gd name="T73" fmla="*/ 2147483647 h 57"/>
                  <a:gd name="T74" fmla="*/ 2147483647 w 40"/>
                  <a:gd name="T75" fmla="*/ 2147483647 h 5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0"/>
                  <a:gd name="T115" fmla="*/ 0 h 57"/>
                  <a:gd name="T116" fmla="*/ 40 w 40"/>
                  <a:gd name="T117" fmla="*/ 57 h 57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0" h="57">
                    <a:moveTo>
                      <a:pt x="27" y="21"/>
                    </a:move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32"/>
                      <a:pt x="29" y="27"/>
                    </a:cubicBezTo>
                    <a:cubicBezTo>
                      <a:pt x="30" y="25"/>
                      <a:pt x="31" y="23"/>
                      <a:pt x="31" y="21"/>
                    </a:cubicBezTo>
                    <a:cubicBezTo>
                      <a:pt x="31" y="14"/>
                      <a:pt x="26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4" y="9"/>
                      <a:pt x="9" y="14"/>
                      <a:pt x="9" y="21"/>
                    </a:cubicBezTo>
                    <a:cubicBezTo>
                      <a:pt x="9" y="23"/>
                      <a:pt x="10" y="25"/>
                      <a:pt x="11" y="27"/>
                    </a:cubicBezTo>
                    <a:cubicBezTo>
                      <a:pt x="13" y="32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17"/>
                      <a:pt x="16" y="14"/>
                      <a:pt x="20" y="13"/>
                    </a:cubicBezTo>
                    <a:cubicBezTo>
                      <a:pt x="24" y="14"/>
                      <a:pt x="27" y="17"/>
                      <a:pt x="27" y="21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5" y="35"/>
                      <a:pt x="12" y="38"/>
                    </a:cubicBezTo>
                    <a:cubicBezTo>
                      <a:pt x="13" y="39"/>
                      <a:pt x="13" y="37"/>
                      <a:pt x="13" y="37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4"/>
                      <a:pt x="12" y="33"/>
                    </a:cubicBezTo>
                    <a:cubicBezTo>
                      <a:pt x="8" y="30"/>
                      <a:pt x="5" y="26"/>
                      <a:pt x="5" y="20"/>
                    </a:cubicBezTo>
                    <a:cubicBezTo>
                      <a:pt x="5" y="12"/>
                      <a:pt x="12" y="5"/>
                      <a:pt x="20" y="5"/>
                    </a:cubicBezTo>
                    <a:cubicBezTo>
                      <a:pt x="29" y="5"/>
                      <a:pt x="35" y="12"/>
                      <a:pt x="35" y="20"/>
                    </a:cubicBezTo>
                    <a:cubicBezTo>
                      <a:pt x="35" y="26"/>
                      <a:pt x="33" y="30"/>
                      <a:pt x="28" y="33"/>
                    </a:cubicBezTo>
                    <a:cubicBezTo>
                      <a:pt x="27" y="34"/>
                      <a:pt x="27" y="36"/>
                      <a:pt x="27" y="36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9"/>
                      <a:pt x="29" y="38"/>
                    </a:cubicBezTo>
                    <a:cubicBezTo>
                      <a:pt x="35" y="35"/>
                      <a:pt x="40" y="28"/>
                      <a:pt x="40" y="20"/>
                    </a:cubicBezTo>
                    <a:cubicBezTo>
                      <a:pt x="40" y="9"/>
                      <a:pt x="31" y="0"/>
                      <a:pt x="20" y="0"/>
                    </a:cubicBezTo>
                    <a:close/>
                    <a:moveTo>
                      <a:pt x="20" y="22"/>
                    </a:moveTo>
                    <a:cubicBezTo>
                      <a:pt x="18" y="22"/>
                      <a:pt x="16" y="24"/>
                      <a:pt x="16" y="26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4"/>
                      <a:pt x="22" y="22"/>
                      <a:pt x="20" y="2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IE"/>
              </a:p>
            </p:txBody>
          </p:sp>
        </p:grpSp>
        <p:grpSp>
          <p:nvGrpSpPr>
            <p:cNvPr id="3290" name="Group 530"/>
            <p:cNvGrpSpPr>
              <a:grpSpLocks/>
            </p:cNvGrpSpPr>
            <p:nvPr/>
          </p:nvGrpSpPr>
          <p:grpSpPr bwMode="auto">
            <a:xfrm>
              <a:off x="244" y="2650"/>
              <a:ext cx="86" cy="19"/>
              <a:chOff x="-759" y="2669"/>
              <a:chExt cx="246" cy="52"/>
            </a:xfrm>
          </p:grpSpPr>
          <p:sp>
            <p:nvSpPr>
              <p:cNvPr id="66" name="Freeform 65"/>
              <p:cNvSpPr>
                <a:spLocks/>
              </p:cNvSpPr>
              <p:nvPr/>
            </p:nvSpPr>
            <p:spPr bwMode="auto">
              <a:xfrm>
                <a:off x="-759" y="2669"/>
                <a:ext cx="246" cy="54"/>
              </a:xfrm>
              <a:custGeom>
                <a:avLst/>
                <a:gdLst>
                  <a:gd name="T0" fmla="*/ 1349358 w 104"/>
                  <a:gd name="T1" fmla="*/ 140173 h 22"/>
                  <a:gd name="T2" fmla="*/ 1205194 w 104"/>
                  <a:gd name="T3" fmla="*/ 283502 h 22"/>
                  <a:gd name="T4" fmla="*/ 144163 w 104"/>
                  <a:gd name="T5" fmla="*/ 283502 h 22"/>
                  <a:gd name="T6" fmla="*/ 0 w 104"/>
                  <a:gd name="T7" fmla="*/ 140173 h 22"/>
                  <a:gd name="T8" fmla="*/ 0 w 104"/>
                  <a:gd name="T9" fmla="*/ 140173 h 22"/>
                  <a:gd name="T10" fmla="*/ 144163 w 104"/>
                  <a:gd name="T11" fmla="*/ 0 h 22"/>
                  <a:gd name="T12" fmla="*/ 1205194 w 104"/>
                  <a:gd name="T13" fmla="*/ 0 h 22"/>
                  <a:gd name="T14" fmla="*/ 1349358 w 104"/>
                  <a:gd name="T15" fmla="*/ 140173 h 2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04"/>
                  <a:gd name="T25" fmla="*/ 0 h 22"/>
                  <a:gd name="T26" fmla="*/ 104 w 104"/>
                  <a:gd name="T27" fmla="*/ 22 h 2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04" h="22">
                    <a:moveTo>
                      <a:pt x="104" y="11"/>
                    </a:moveTo>
                    <a:cubicBezTo>
                      <a:pt x="104" y="17"/>
                      <a:pt x="99" y="22"/>
                      <a:pt x="93" y="22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5" y="22"/>
                      <a:pt x="0" y="17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99" y="0"/>
                      <a:pt x="104" y="5"/>
                      <a:pt x="104" y="11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3292" name="Oval 66"/>
              <p:cNvSpPr>
                <a:spLocks noChangeArrowheads="1"/>
              </p:cNvSpPr>
              <p:nvPr/>
            </p:nvSpPr>
            <p:spPr bwMode="auto">
              <a:xfrm>
                <a:off x="-737" y="2685"/>
                <a:ext cx="19" cy="2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/>
                <a:endParaRPr lang="en-GB" sz="700" b="1">
                  <a:latin typeface="Calibri" panose="020F0502020204030204" pitchFamily="34" charset="0"/>
                </a:endParaRPr>
              </a:p>
            </p:txBody>
          </p:sp>
          <p:sp>
            <p:nvSpPr>
              <p:cNvPr id="3293" name="Oval 67"/>
              <p:cNvSpPr>
                <a:spLocks noChangeArrowheads="1"/>
              </p:cNvSpPr>
              <p:nvPr/>
            </p:nvSpPr>
            <p:spPr bwMode="auto">
              <a:xfrm>
                <a:off x="-652" y="2681"/>
                <a:ext cx="28" cy="2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/>
                <a:endParaRPr lang="en-GB" sz="700" b="1">
                  <a:latin typeface="Calibri" panose="020F0502020204030204" pitchFamily="34" charset="0"/>
                </a:endParaRPr>
              </a:p>
            </p:txBody>
          </p:sp>
          <p:sp>
            <p:nvSpPr>
              <p:cNvPr id="3294" name="Oval 68"/>
              <p:cNvSpPr>
                <a:spLocks noChangeArrowheads="1"/>
              </p:cNvSpPr>
              <p:nvPr/>
            </p:nvSpPr>
            <p:spPr bwMode="auto">
              <a:xfrm>
                <a:off x="-550" y="2685"/>
                <a:ext cx="19" cy="2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/>
                <a:endParaRPr lang="en-GB" sz="700" b="1">
                  <a:latin typeface="Calibri" panose="020F0502020204030204" pitchFamily="34" charset="0"/>
                </a:endParaRPr>
              </a:p>
            </p:txBody>
          </p:sp>
        </p:grpSp>
      </p:grpSp>
      <p:pic>
        <p:nvPicPr>
          <p:cNvPr id="153" name="Picture 2" descr="http://www.commlinkservices.com/Portals/70027/images/WT21004_Front,_Angled_-_JPG-resized-6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9" t="15424" r="25323" b="11243"/>
          <a:stretch>
            <a:fillRect/>
          </a:stretch>
        </p:blipFill>
        <p:spPr bwMode="auto">
          <a:xfrm>
            <a:off x="6357938" y="4132263"/>
            <a:ext cx="21431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" name="Picture 2" descr="http://www.commlinkservices.com/Portals/70027/images/WT21004_Front,_Angled_-_JPG-resized-6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9" t="15424" r="25323" b="11243"/>
          <a:stretch>
            <a:fillRect/>
          </a:stretch>
        </p:blipFill>
        <p:spPr bwMode="auto">
          <a:xfrm>
            <a:off x="6848475" y="5154613"/>
            <a:ext cx="214313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94" name="Straight Connector 293"/>
          <p:cNvCxnSpPr>
            <a:endCxn id="28" idx="7"/>
          </p:cNvCxnSpPr>
          <p:nvPr/>
        </p:nvCxnSpPr>
        <p:spPr bwMode="auto">
          <a:xfrm flipH="1" flipV="1">
            <a:off x="6973888" y="2647950"/>
            <a:ext cx="287337" cy="307975"/>
          </a:xfrm>
          <a:prstGeom prst="lin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/>
          <p:cNvCxnSpPr>
            <a:endCxn id="3284" idx="2"/>
          </p:cNvCxnSpPr>
          <p:nvPr/>
        </p:nvCxnSpPr>
        <p:spPr bwMode="auto">
          <a:xfrm flipH="1" flipV="1">
            <a:off x="6942138" y="1563688"/>
            <a:ext cx="428625" cy="334962"/>
          </a:xfrm>
          <a:prstGeom prst="lin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0" name="Straight Connector 299"/>
          <p:cNvCxnSpPr/>
          <p:nvPr/>
        </p:nvCxnSpPr>
        <p:spPr bwMode="auto">
          <a:xfrm>
            <a:off x="7367588" y="3200400"/>
            <a:ext cx="1222375" cy="30163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Straight Connector 302"/>
          <p:cNvCxnSpPr/>
          <p:nvPr/>
        </p:nvCxnSpPr>
        <p:spPr bwMode="auto">
          <a:xfrm flipV="1">
            <a:off x="7367588" y="2876550"/>
            <a:ext cx="1220787" cy="323850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Connector 305"/>
          <p:cNvCxnSpPr/>
          <p:nvPr/>
        </p:nvCxnSpPr>
        <p:spPr bwMode="auto">
          <a:xfrm>
            <a:off x="7477125" y="2143125"/>
            <a:ext cx="1096963" cy="230188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/>
          <p:cNvCxnSpPr/>
          <p:nvPr/>
        </p:nvCxnSpPr>
        <p:spPr bwMode="auto">
          <a:xfrm flipV="1">
            <a:off x="7477125" y="1611313"/>
            <a:ext cx="1082675" cy="531812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61" name="Picture 20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8375" y="2724150"/>
            <a:ext cx="27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62" name="Group 411"/>
          <p:cNvGrpSpPr>
            <a:grpSpLocks/>
          </p:cNvGrpSpPr>
          <p:nvPr/>
        </p:nvGrpSpPr>
        <p:grpSpPr bwMode="auto">
          <a:xfrm>
            <a:off x="6796088" y="1412875"/>
            <a:ext cx="319087" cy="233363"/>
            <a:chOff x="219" y="2607"/>
            <a:chExt cx="136" cy="81"/>
          </a:xfrm>
        </p:grpSpPr>
        <p:grpSp>
          <p:nvGrpSpPr>
            <p:cNvPr id="3280" name="Group 583"/>
            <p:cNvGrpSpPr>
              <a:grpSpLocks/>
            </p:cNvGrpSpPr>
            <p:nvPr/>
          </p:nvGrpSpPr>
          <p:grpSpPr bwMode="auto">
            <a:xfrm>
              <a:off x="219" y="2607"/>
              <a:ext cx="136" cy="81"/>
              <a:chOff x="-829" y="2508"/>
              <a:chExt cx="387" cy="224"/>
            </a:xfrm>
          </p:grpSpPr>
          <p:sp>
            <p:nvSpPr>
              <p:cNvPr id="18" name="Freeform 17"/>
              <p:cNvSpPr>
                <a:spLocks/>
              </p:cNvSpPr>
              <p:nvPr/>
            </p:nvSpPr>
            <p:spPr bwMode="auto">
              <a:xfrm>
                <a:off x="-829" y="2621"/>
                <a:ext cx="387" cy="111"/>
              </a:xfrm>
              <a:custGeom>
                <a:avLst/>
                <a:gdLst>
                  <a:gd name="T0" fmla="*/ 2071089 w 164"/>
                  <a:gd name="T1" fmla="*/ 308516 h 47"/>
                  <a:gd name="T2" fmla="*/ 1767063 w 164"/>
                  <a:gd name="T3" fmla="*/ 599171 h 47"/>
                  <a:gd name="T4" fmla="*/ 306782 w 164"/>
                  <a:gd name="T5" fmla="*/ 599171 h 47"/>
                  <a:gd name="T6" fmla="*/ 0 w 164"/>
                  <a:gd name="T7" fmla="*/ 308516 h 47"/>
                  <a:gd name="T8" fmla="*/ 0 w 164"/>
                  <a:gd name="T9" fmla="*/ 308516 h 47"/>
                  <a:gd name="T10" fmla="*/ 306782 w 164"/>
                  <a:gd name="T11" fmla="*/ 0 h 47"/>
                  <a:gd name="T12" fmla="*/ 1767063 w 164"/>
                  <a:gd name="T13" fmla="*/ 0 h 47"/>
                  <a:gd name="T14" fmla="*/ 2071089 w 164"/>
                  <a:gd name="T15" fmla="*/ 308516 h 4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64"/>
                  <a:gd name="T25" fmla="*/ 0 h 47"/>
                  <a:gd name="T26" fmla="*/ 164 w 164"/>
                  <a:gd name="T27" fmla="*/ 47 h 4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64" h="47">
                    <a:moveTo>
                      <a:pt x="164" y="24"/>
                    </a:moveTo>
                    <a:cubicBezTo>
                      <a:pt x="164" y="37"/>
                      <a:pt x="153" y="47"/>
                      <a:pt x="140" y="47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11" y="47"/>
                      <a:pt x="0" y="37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0"/>
                      <a:pt x="11" y="0"/>
                      <a:pt x="24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53" y="0"/>
                      <a:pt x="164" y="10"/>
                      <a:pt x="164" y="24"/>
                    </a:cubicBezTo>
                    <a:close/>
                  </a:path>
                </a:pathLst>
              </a:custGeom>
              <a:solidFill>
                <a:srgbClr val="5757D5"/>
              </a:solidFill>
              <a:ln w="9525">
                <a:solidFill>
                  <a:schemeClr val="tx1">
                    <a:lumMod val="85000"/>
                    <a:lumOff val="15000"/>
                  </a:schemeClr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3287" name="Freeform 18"/>
              <p:cNvSpPr>
                <a:spLocks noEditPoints="1"/>
              </p:cNvSpPr>
              <p:nvPr/>
            </p:nvSpPr>
            <p:spPr bwMode="auto">
              <a:xfrm>
                <a:off x="-794" y="2508"/>
                <a:ext cx="95" cy="135"/>
              </a:xfrm>
              <a:custGeom>
                <a:avLst/>
                <a:gdLst>
                  <a:gd name="T0" fmla="*/ 2147483647 w 40"/>
                  <a:gd name="T1" fmla="*/ 2147483647 h 57"/>
                  <a:gd name="T2" fmla="*/ 2147483647 w 40"/>
                  <a:gd name="T3" fmla="*/ 2147483647 h 57"/>
                  <a:gd name="T4" fmla="*/ 2147483647 w 40"/>
                  <a:gd name="T5" fmla="*/ 2147483647 h 57"/>
                  <a:gd name="T6" fmla="*/ 2147483647 w 40"/>
                  <a:gd name="T7" fmla="*/ 2147483647 h 57"/>
                  <a:gd name="T8" fmla="*/ 2147483647 w 40"/>
                  <a:gd name="T9" fmla="*/ 2147483647 h 57"/>
                  <a:gd name="T10" fmla="*/ 2147483647 w 40"/>
                  <a:gd name="T11" fmla="*/ 2147483647 h 57"/>
                  <a:gd name="T12" fmla="*/ 2147483647 w 40"/>
                  <a:gd name="T13" fmla="*/ 2147483647 h 57"/>
                  <a:gd name="T14" fmla="*/ 2147483647 w 40"/>
                  <a:gd name="T15" fmla="*/ 2147483647 h 57"/>
                  <a:gd name="T16" fmla="*/ 2147483647 w 40"/>
                  <a:gd name="T17" fmla="*/ 2147483647 h 57"/>
                  <a:gd name="T18" fmla="*/ 2147483647 w 40"/>
                  <a:gd name="T19" fmla="*/ 2147483647 h 57"/>
                  <a:gd name="T20" fmla="*/ 2147483647 w 40"/>
                  <a:gd name="T21" fmla="*/ 2147483647 h 57"/>
                  <a:gd name="T22" fmla="*/ 2147483647 w 40"/>
                  <a:gd name="T23" fmla="*/ 2147483647 h 57"/>
                  <a:gd name="T24" fmla="*/ 2147483647 w 40"/>
                  <a:gd name="T25" fmla="*/ 2147483647 h 57"/>
                  <a:gd name="T26" fmla="*/ 2147483647 w 40"/>
                  <a:gd name="T27" fmla="*/ 2147483647 h 57"/>
                  <a:gd name="T28" fmla="*/ 2147483647 w 40"/>
                  <a:gd name="T29" fmla="*/ 2147483647 h 57"/>
                  <a:gd name="T30" fmla="*/ 2147483647 w 40"/>
                  <a:gd name="T31" fmla="*/ 2147483647 h 57"/>
                  <a:gd name="T32" fmla="*/ 2147483647 w 40"/>
                  <a:gd name="T33" fmla="*/ 0 h 57"/>
                  <a:gd name="T34" fmla="*/ 2147483647 w 40"/>
                  <a:gd name="T35" fmla="*/ 0 h 57"/>
                  <a:gd name="T36" fmla="*/ 0 w 40"/>
                  <a:gd name="T37" fmla="*/ 2147483647 h 57"/>
                  <a:gd name="T38" fmla="*/ 2147483647 w 40"/>
                  <a:gd name="T39" fmla="*/ 2147483647 h 57"/>
                  <a:gd name="T40" fmla="*/ 2147483647 w 40"/>
                  <a:gd name="T41" fmla="*/ 2147483647 h 57"/>
                  <a:gd name="T42" fmla="*/ 2147483647 w 40"/>
                  <a:gd name="T43" fmla="*/ 2147483647 h 57"/>
                  <a:gd name="T44" fmla="*/ 2147483647 w 40"/>
                  <a:gd name="T45" fmla="*/ 2147483647 h 57"/>
                  <a:gd name="T46" fmla="*/ 2147483647 w 40"/>
                  <a:gd name="T47" fmla="*/ 2147483647 h 57"/>
                  <a:gd name="T48" fmla="*/ 2147483647 w 40"/>
                  <a:gd name="T49" fmla="*/ 2147483647 h 57"/>
                  <a:gd name="T50" fmla="*/ 2147483647 w 40"/>
                  <a:gd name="T51" fmla="*/ 2147483647 h 57"/>
                  <a:gd name="T52" fmla="*/ 2147483647 w 40"/>
                  <a:gd name="T53" fmla="*/ 2147483647 h 57"/>
                  <a:gd name="T54" fmla="*/ 2147483647 w 40"/>
                  <a:gd name="T55" fmla="*/ 2147483647 h 57"/>
                  <a:gd name="T56" fmla="*/ 2147483647 w 40"/>
                  <a:gd name="T57" fmla="*/ 2147483647 h 57"/>
                  <a:gd name="T58" fmla="*/ 2147483647 w 40"/>
                  <a:gd name="T59" fmla="*/ 2147483647 h 57"/>
                  <a:gd name="T60" fmla="*/ 2147483647 w 40"/>
                  <a:gd name="T61" fmla="*/ 2147483647 h 57"/>
                  <a:gd name="T62" fmla="*/ 2147483647 w 40"/>
                  <a:gd name="T63" fmla="*/ 0 h 57"/>
                  <a:gd name="T64" fmla="*/ 2147483647 w 40"/>
                  <a:gd name="T65" fmla="*/ 2147483647 h 57"/>
                  <a:gd name="T66" fmla="*/ 2147483647 w 40"/>
                  <a:gd name="T67" fmla="*/ 2147483647 h 57"/>
                  <a:gd name="T68" fmla="*/ 2147483647 w 40"/>
                  <a:gd name="T69" fmla="*/ 2147483647 h 57"/>
                  <a:gd name="T70" fmla="*/ 2147483647 w 40"/>
                  <a:gd name="T71" fmla="*/ 2147483647 h 57"/>
                  <a:gd name="T72" fmla="*/ 2147483647 w 40"/>
                  <a:gd name="T73" fmla="*/ 2147483647 h 57"/>
                  <a:gd name="T74" fmla="*/ 2147483647 w 40"/>
                  <a:gd name="T75" fmla="*/ 2147483647 h 5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0"/>
                  <a:gd name="T115" fmla="*/ 0 h 57"/>
                  <a:gd name="T116" fmla="*/ 40 w 40"/>
                  <a:gd name="T117" fmla="*/ 57 h 57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0" h="57">
                    <a:moveTo>
                      <a:pt x="27" y="21"/>
                    </a:move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32"/>
                      <a:pt x="29" y="27"/>
                    </a:cubicBezTo>
                    <a:cubicBezTo>
                      <a:pt x="30" y="25"/>
                      <a:pt x="31" y="23"/>
                      <a:pt x="31" y="21"/>
                    </a:cubicBezTo>
                    <a:cubicBezTo>
                      <a:pt x="31" y="14"/>
                      <a:pt x="26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4" y="9"/>
                      <a:pt x="9" y="14"/>
                      <a:pt x="9" y="21"/>
                    </a:cubicBezTo>
                    <a:cubicBezTo>
                      <a:pt x="9" y="23"/>
                      <a:pt x="10" y="25"/>
                      <a:pt x="11" y="27"/>
                    </a:cubicBezTo>
                    <a:cubicBezTo>
                      <a:pt x="13" y="32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17"/>
                      <a:pt x="16" y="14"/>
                      <a:pt x="20" y="13"/>
                    </a:cubicBezTo>
                    <a:cubicBezTo>
                      <a:pt x="24" y="14"/>
                      <a:pt x="27" y="17"/>
                      <a:pt x="27" y="21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5" y="35"/>
                      <a:pt x="12" y="38"/>
                    </a:cubicBezTo>
                    <a:cubicBezTo>
                      <a:pt x="13" y="39"/>
                      <a:pt x="13" y="37"/>
                      <a:pt x="13" y="37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4"/>
                      <a:pt x="12" y="33"/>
                    </a:cubicBezTo>
                    <a:cubicBezTo>
                      <a:pt x="8" y="30"/>
                      <a:pt x="5" y="26"/>
                      <a:pt x="5" y="20"/>
                    </a:cubicBezTo>
                    <a:cubicBezTo>
                      <a:pt x="5" y="12"/>
                      <a:pt x="12" y="5"/>
                      <a:pt x="20" y="5"/>
                    </a:cubicBezTo>
                    <a:cubicBezTo>
                      <a:pt x="28" y="5"/>
                      <a:pt x="35" y="12"/>
                      <a:pt x="35" y="20"/>
                    </a:cubicBezTo>
                    <a:cubicBezTo>
                      <a:pt x="35" y="26"/>
                      <a:pt x="32" y="30"/>
                      <a:pt x="28" y="33"/>
                    </a:cubicBezTo>
                    <a:cubicBezTo>
                      <a:pt x="27" y="34"/>
                      <a:pt x="27" y="36"/>
                      <a:pt x="27" y="36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9"/>
                      <a:pt x="28" y="38"/>
                    </a:cubicBezTo>
                    <a:cubicBezTo>
                      <a:pt x="35" y="35"/>
                      <a:pt x="40" y="28"/>
                      <a:pt x="40" y="20"/>
                    </a:cubicBezTo>
                    <a:cubicBezTo>
                      <a:pt x="40" y="9"/>
                      <a:pt x="31" y="0"/>
                      <a:pt x="20" y="0"/>
                    </a:cubicBezTo>
                    <a:close/>
                    <a:moveTo>
                      <a:pt x="20" y="22"/>
                    </a:moveTo>
                    <a:cubicBezTo>
                      <a:pt x="18" y="22"/>
                      <a:pt x="16" y="24"/>
                      <a:pt x="16" y="26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4"/>
                      <a:pt x="22" y="22"/>
                      <a:pt x="20" y="2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3288" name="Freeform 19"/>
              <p:cNvSpPr>
                <a:spLocks noEditPoints="1"/>
              </p:cNvSpPr>
              <p:nvPr/>
            </p:nvSpPr>
            <p:spPr bwMode="auto">
              <a:xfrm>
                <a:off x="-574" y="2508"/>
                <a:ext cx="95" cy="135"/>
              </a:xfrm>
              <a:custGeom>
                <a:avLst/>
                <a:gdLst>
                  <a:gd name="T0" fmla="*/ 2147483647 w 40"/>
                  <a:gd name="T1" fmla="*/ 2147483647 h 57"/>
                  <a:gd name="T2" fmla="*/ 2147483647 w 40"/>
                  <a:gd name="T3" fmla="*/ 2147483647 h 57"/>
                  <a:gd name="T4" fmla="*/ 2147483647 w 40"/>
                  <a:gd name="T5" fmla="*/ 2147483647 h 57"/>
                  <a:gd name="T6" fmla="*/ 2147483647 w 40"/>
                  <a:gd name="T7" fmla="*/ 2147483647 h 57"/>
                  <a:gd name="T8" fmla="*/ 2147483647 w 40"/>
                  <a:gd name="T9" fmla="*/ 2147483647 h 57"/>
                  <a:gd name="T10" fmla="*/ 2147483647 w 40"/>
                  <a:gd name="T11" fmla="*/ 2147483647 h 57"/>
                  <a:gd name="T12" fmla="*/ 2147483647 w 40"/>
                  <a:gd name="T13" fmla="*/ 2147483647 h 57"/>
                  <a:gd name="T14" fmla="*/ 2147483647 w 40"/>
                  <a:gd name="T15" fmla="*/ 2147483647 h 57"/>
                  <a:gd name="T16" fmla="*/ 2147483647 w 40"/>
                  <a:gd name="T17" fmla="*/ 2147483647 h 57"/>
                  <a:gd name="T18" fmla="*/ 2147483647 w 40"/>
                  <a:gd name="T19" fmla="*/ 2147483647 h 57"/>
                  <a:gd name="T20" fmla="*/ 2147483647 w 40"/>
                  <a:gd name="T21" fmla="*/ 2147483647 h 57"/>
                  <a:gd name="T22" fmla="*/ 2147483647 w 40"/>
                  <a:gd name="T23" fmla="*/ 2147483647 h 57"/>
                  <a:gd name="T24" fmla="*/ 2147483647 w 40"/>
                  <a:gd name="T25" fmla="*/ 2147483647 h 57"/>
                  <a:gd name="T26" fmla="*/ 2147483647 w 40"/>
                  <a:gd name="T27" fmla="*/ 2147483647 h 57"/>
                  <a:gd name="T28" fmla="*/ 2147483647 w 40"/>
                  <a:gd name="T29" fmla="*/ 2147483647 h 57"/>
                  <a:gd name="T30" fmla="*/ 2147483647 w 40"/>
                  <a:gd name="T31" fmla="*/ 2147483647 h 57"/>
                  <a:gd name="T32" fmla="*/ 2147483647 w 40"/>
                  <a:gd name="T33" fmla="*/ 0 h 57"/>
                  <a:gd name="T34" fmla="*/ 2147483647 w 40"/>
                  <a:gd name="T35" fmla="*/ 0 h 57"/>
                  <a:gd name="T36" fmla="*/ 0 w 40"/>
                  <a:gd name="T37" fmla="*/ 2147483647 h 57"/>
                  <a:gd name="T38" fmla="*/ 2147483647 w 40"/>
                  <a:gd name="T39" fmla="*/ 2147483647 h 57"/>
                  <a:gd name="T40" fmla="*/ 2147483647 w 40"/>
                  <a:gd name="T41" fmla="*/ 2147483647 h 57"/>
                  <a:gd name="T42" fmla="*/ 2147483647 w 40"/>
                  <a:gd name="T43" fmla="*/ 2147483647 h 57"/>
                  <a:gd name="T44" fmla="*/ 2147483647 w 40"/>
                  <a:gd name="T45" fmla="*/ 2147483647 h 57"/>
                  <a:gd name="T46" fmla="*/ 2147483647 w 40"/>
                  <a:gd name="T47" fmla="*/ 2147483647 h 57"/>
                  <a:gd name="T48" fmla="*/ 2147483647 w 40"/>
                  <a:gd name="T49" fmla="*/ 2147483647 h 57"/>
                  <a:gd name="T50" fmla="*/ 2147483647 w 40"/>
                  <a:gd name="T51" fmla="*/ 2147483647 h 57"/>
                  <a:gd name="T52" fmla="*/ 2147483647 w 40"/>
                  <a:gd name="T53" fmla="*/ 2147483647 h 57"/>
                  <a:gd name="T54" fmla="*/ 2147483647 w 40"/>
                  <a:gd name="T55" fmla="*/ 2147483647 h 57"/>
                  <a:gd name="T56" fmla="*/ 2147483647 w 40"/>
                  <a:gd name="T57" fmla="*/ 2147483647 h 57"/>
                  <a:gd name="T58" fmla="*/ 2147483647 w 40"/>
                  <a:gd name="T59" fmla="*/ 2147483647 h 57"/>
                  <a:gd name="T60" fmla="*/ 2147483647 w 40"/>
                  <a:gd name="T61" fmla="*/ 2147483647 h 57"/>
                  <a:gd name="T62" fmla="*/ 2147483647 w 40"/>
                  <a:gd name="T63" fmla="*/ 0 h 57"/>
                  <a:gd name="T64" fmla="*/ 2147483647 w 40"/>
                  <a:gd name="T65" fmla="*/ 2147483647 h 57"/>
                  <a:gd name="T66" fmla="*/ 2147483647 w 40"/>
                  <a:gd name="T67" fmla="*/ 2147483647 h 57"/>
                  <a:gd name="T68" fmla="*/ 2147483647 w 40"/>
                  <a:gd name="T69" fmla="*/ 2147483647 h 57"/>
                  <a:gd name="T70" fmla="*/ 2147483647 w 40"/>
                  <a:gd name="T71" fmla="*/ 2147483647 h 57"/>
                  <a:gd name="T72" fmla="*/ 2147483647 w 40"/>
                  <a:gd name="T73" fmla="*/ 2147483647 h 57"/>
                  <a:gd name="T74" fmla="*/ 2147483647 w 40"/>
                  <a:gd name="T75" fmla="*/ 2147483647 h 5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0"/>
                  <a:gd name="T115" fmla="*/ 0 h 57"/>
                  <a:gd name="T116" fmla="*/ 40 w 40"/>
                  <a:gd name="T117" fmla="*/ 57 h 57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0" h="57">
                    <a:moveTo>
                      <a:pt x="27" y="21"/>
                    </a:move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32"/>
                      <a:pt x="29" y="27"/>
                    </a:cubicBezTo>
                    <a:cubicBezTo>
                      <a:pt x="30" y="25"/>
                      <a:pt x="31" y="23"/>
                      <a:pt x="31" y="21"/>
                    </a:cubicBezTo>
                    <a:cubicBezTo>
                      <a:pt x="31" y="14"/>
                      <a:pt x="26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4" y="9"/>
                      <a:pt x="9" y="14"/>
                      <a:pt x="9" y="21"/>
                    </a:cubicBezTo>
                    <a:cubicBezTo>
                      <a:pt x="9" y="23"/>
                      <a:pt x="10" y="25"/>
                      <a:pt x="11" y="27"/>
                    </a:cubicBezTo>
                    <a:cubicBezTo>
                      <a:pt x="13" y="32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17"/>
                      <a:pt x="16" y="14"/>
                      <a:pt x="20" y="13"/>
                    </a:cubicBezTo>
                    <a:cubicBezTo>
                      <a:pt x="24" y="14"/>
                      <a:pt x="27" y="17"/>
                      <a:pt x="27" y="21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5" y="35"/>
                      <a:pt x="12" y="38"/>
                    </a:cubicBezTo>
                    <a:cubicBezTo>
                      <a:pt x="13" y="39"/>
                      <a:pt x="13" y="37"/>
                      <a:pt x="13" y="37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4"/>
                      <a:pt x="12" y="33"/>
                    </a:cubicBezTo>
                    <a:cubicBezTo>
                      <a:pt x="8" y="30"/>
                      <a:pt x="5" y="26"/>
                      <a:pt x="5" y="20"/>
                    </a:cubicBezTo>
                    <a:cubicBezTo>
                      <a:pt x="5" y="12"/>
                      <a:pt x="12" y="5"/>
                      <a:pt x="20" y="5"/>
                    </a:cubicBezTo>
                    <a:cubicBezTo>
                      <a:pt x="29" y="5"/>
                      <a:pt x="35" y="12"/>
                      <a:pt x="35" y="20"/>
                    </a:cubicBezTo>
                    <a:cubicBezTo>
                      <a:pt x="35" y="26"/>
                      <a:pt x="33" y="30"/>
                      <a:pt x="28" y="33"/>
                    </a:cubicBezTo>
                    <a:cubicBezTo>
                      <a:pt x="27" y="34"/>
                      <a:pt x="27" y="36"/>
                      <a:pt x="27" y="36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9"/>
                      <a:pt x="29" y="38"/>
                    </a:cubicBezTo>
                    <a:cubicBezTo>
                      <a:pt x="35" y="35"/>
                      <a:pt x="40" y="28"/>
                      <a:pt x="40" y="20"/>
                    </a:cubicBezTo>
                    <a:cubicBezTo>
                      <a:pt x="40" y="9"/>
                      <a:pt x="31" y="0"/>
                      <a:pt x="20" y="0"/>
                    </a:cubicBezTo>
                    <a:close/>
                    <a:moveTo>
                      <a:pt x="20" y="22"/>
                    </a:moveTo>
                    <a:cubicBezTo>
                      <a:pt x="18" y="22"/>
                      <a:pt x="16" y="24"/>
                      <a:pt x="16" y="26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4"/>
                      <a:pt x="22" y="22"/>
                      <a:pt x="20" y="2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IE"/>
              </a:p>
            </p:txBody>
          </p:sp>
        </p:grpSp>
        <p:grpSp>
          <p:nvGrpSpPr>
            <p:cNvPr id="3281" name="Group 584"/>
            <p:cNvGrpSpPr>
              <a:grpSpLocks/>
            </p:cNvGrpSpPr>
            <p:nvPr/>
          </p:nvGrpSpPr>
          <p:grpSpPr bwMode="auto">
            <a:xfrm>
              <a:off x="244" y="2650"/>
              <a:ext cx="86" cy="19"/>
              <a:chOff x="-759" y="2669"/>
              <a:chExt cx="246" cy="52"/>
            </a:xfrm>
          </p:grpSpPr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-759" y="2669"/>
                <a:ext cx="246" cy="54"/>
              </a:xfrm>
              <a:custGeom>
                <a:avLst/>
                <a:gdLst>
                  <a:gd name="T0" fmla="*/ 1349358 w 104"/>
                  <a:gd name="T1" fmla="*/ 140173 h 22"/>
                  <a:gd name="T2" fmla="*/ 1205194 w 104"/>
                  <a:gd name="T3" fmla="*/ 283502 h 22"/>
                  <a:gd name="T4" fmla="*/ 144163 w 104"/>
                  <a:gd name="T5" fmla="*/ 283502 h 22"/>
                  <a:gd name="T6" fmla="*/ 0 w 104"/>
                  <a:gd name="T7" fmla="*/ 140173 h 22"/>
                  <a:gd name="T8" fmla="*/ 0 w 104"/>
                  <a:gd name="T9" fmla="*/ 140173 h 22"/>
                  <a:gd name="T10" fmla="*/ 144163 w 104"/>
                  <a:gd name="T11" fmla="*/ 0 h 22"/>
                  <a:gd name="T12" fmla="*/ 1205194 w 104"/>
                  <a:gd name="T13" fmla="*/ 0 h 22"/>
                  <a:gd name="T14" fmla="*/ 1349358 w 104"/>
                  <a:gd name="T15" fmla="*/ 140173 h 2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04"/>
                  <a:gd name="T25" fmla="*/ 0 h 22"/>
                  <a:gd name="T26" fmla="*/ 104 w 104"/>
                  <a:gd name="T27" fmla="*/ 22 h 2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04" h="22">
                    <a:moveTo>
                      <a:pt x="104" y="11"/>
                    </a:moveTo>
                    <a:cubicBezTo>
                      <a:pt x="104" y="17"/>
                      <a:pt x="99" y="22"/>
                      <a:pt x="93" y="22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5" y="22"/>
                      <a:pt x="0" y="17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99" y="0"/>
                      <a:pt x="104" y="5"/>
                      <a:pt x="104" y="11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3283" name="Oval 14"/>
              <p:cNvSpPr>
                <a:spLocks noChangeArrowheads="1"/>
              </p:cNvSpPr>
              <p:nvPr/>
            </p:nvSpPr>
            <p:spPr bwMode="auto">
              <a:xfrm>
                <a:off x="-737" y="2685"/>
                <a:ext cx="19" cy="2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/>
                <a:endParaRPr lang="en-GB" sz="700" b="1">
                  <a:latin typeface="Calibri" panose="020F0502020204030204" pitchFamily="34" charset="0"/>
                </a:endParaRPr>
              </a:p>
            </p:txBody>
          </p:sp>
          <p:sp>
            <p:nvSpPr>
              <p:cNvPr id="3284" name="Oval 15"/>
              <p:cNvSpPr>
                <a:spLocks noChangeArrowheads="1"/>
              </p:cNvSpPr>
              <p:nvPr/>
            </p:nvSpPr>
            <p:spPr bwMode="auto">
              <a:xfrm>
                <a:off x="-652" y="2681"/>
                <a:ext cx="28" cy="2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/>
                <a:endParaRPr lang="en-GB" sz="700" b="1">
                  <a:latin typeface="Calibri" panose="020F0502020204030204" pitchFamily="34" charset="0"/>
                </a:endParaRPr>
              </a:p>
            </p:txBody>
          </p:sp>
          <p:sp>
            <p:nvSpPr>
              <p:cNvPr id="3285" name="Oval 16"/>
              <p:cNvSpPr>
                <a:spLocks noChangeArrowheads="1"/>
              </p:cNvSpPr>
              <p:nvPr/>
            </p:nvSpPr>
            <p:spPr bwMode="auto">
              <a:xfrm>
                <a:off x="-550" y="2685"/>
                <a:ext cx="19" cy="2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/>
                <a:endParaRPr lang="en-GB" sz="700" b="1">
                  <a:latin typeface="Calibri" panose="020F0502020204030204" pitchFamily="34" charset="0"/>
                </a:endParaRPr>
              </a:p>
            </p:txBody>
          </p:sp>
        </p:grpSp>
      </p:grpSp>
      <p:pic>
        <p:nvPicPr>
          <p:cNvPr id="151" name="Picture 2" descr="http://www.commlinkservices.com/Portals/70027/images/WT21004_Front,_Angled_-_JPG-resized-600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9" t="15424" r="25323" b="11243"/>
          <a:stretch>
            <a:fillRect/>
          </a:stretch>
        </p:blipFill>
        <p:spPr bwMode="auto">
          <a:xfrm>
            <a:off x="7262813" y="1898650"/>
            <a:ext cx="214312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3" name="TextBox 227"/>
          <p:cNvSpPr txBox="1">
            <a:spLocks noChangeArrowheads="1"/>
          </p:cNvSpPr>
          <p:nvPr/>
        </p:nvSpPr>
        <p:spPr bwMode="auto">
          <a:xfrm>
            <a:off x="5272088" y="1839913"/>
            <a:ext cx="561975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1000" b="1">
                <a:solidFill>
                  <a:srgbClr val="D2A000"/>
                </a:solidFill>
                <a:latin typeface="Calibri" panose="020F0502020204030204" pitchFamily="34" charset="0"/>
              </a:rPr>
              <a:t>Fiber  32</a:t>
            </a:r>
          </a:p>
        </p:txBody>
      </p:sp>
      <p:sp>
        <p:nvSpPr>
          <p:cNvPr id="314" name="TextBox 232"/>
          <p:cNvSpPr txBox="1">
            <a:spLocks noChangeArrowheads="1"/>
          </p:cNvSpPr>
          <p:nvPr/>
        </p:nvSpPr>
        <p:spPr bwMode="auto">
          <a:xfrm>
            <a:off x="5319713" y="2954338"/>
            <a:ext cx="466725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1000" b="1">
                <a:solidFill>
                  <a:srgbClr val="D2A000"/>
                </a:solidFill>
                <a:latin typeface="Calibri" panose="020F0502020204030204" pitchFamily="34" charset="0"/>
              </a:rPr>
              <a:t>Fiber 1</a:t>
            </a:r>
          </a:p>
        </p:txBody>
      </p:sp>
      <p:cxnSp>
        <p:nvCxnSpPr>
          <p:cNvPr id="317" name="Straight Connector 316"/>
          <p:cNvCxnSpPr>
            <a:stCxn id="131" idx="0"/>
            <a:endCxn id="123" idx="2"/>
          </p:cNvCxnSpPr>
          <p:nvPr/>
        </p:nvCxnSpPr>
        <p:spPr>
          <a:xfrm flipV="1">
            <a:off x="5538788" y="4338638"/>
            <a:ext cx="0" cy="573087"/>
          </a:xfrm>
          <a:prstGeom prst="line">
            <a:avLst/>
          </a:prstGeom>
          <a:ln w="76200">
            <a:solidFill>
              <a:srgbClr val="FFC000">
                <a:alpha val="4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0" name="Straight Connector 319"/>
          <p:cNvCxnSpPr>
            <a:stCxn id="314" idx="0"/>
            <a:endCxn id="313" idx="2"/>
          </p:cNvCxnSpPr>
          <p:nvPr/>
        </p:nvCxnSpPr>
        <p:spPr>
          <a:xfrm flipV="1">
            <a:off x="5553075" y="2046288"/>
            <a:ext cx="0" cy="908050"/>
          </a:xfrm>
          <a:prstGeom prst="line">
            <a:avLst/>
          </a:prstGeom>
          <a:ln w="76200">
            <a:solidFill>
              <a:srgbClr val="FFC000">
                <a:alpha val="4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414"/>
          <p:cNvGrpSpPr>
            <a:grpSpLocks/>
          </p:cNvGrpSpPr>
          <p:nvPr/>
        </p:nvGrpSpPr>
        <p:grpSpPr bwMode="auto">
          <a:xfrm>
            <a:off x="6808807" y="2506705"/>
            <a:ext cx="320040" cy="232365"/>
            <a:chOff x="219" y="2607"/>
            <a:chExt cx="136" cy="8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15" name="Group 574"/>
            <p:cNvGrpSpPr>
              <a:grpSpLocks/>
            </p:cNvGrpSpPr>
            <p:nvPr/>
          </p:nvGrpSpPr>
          <p:grpSpPr bwMode="auto">
            <a:xfrm>
              <a:off x="219" y="2607"/>
              <a:ext cx="136" cy="81"/>
              <a:chOff x="-829" y="2508"/>
              <a:chExt cx="387" cy="224"/>
            </a:xfrm>
          </p:grpSpPr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-829" y="2621"/>
                <a:ext cx="387" cy="111"/>
              </a:xfrm>
              <a:custGeom>
                <a:avLst/>
                <a:gdLst>
                  <a:gd name="T0" fmla="*/ 2071089 w 164"/>
                  <a:gd name="T1" fmla="*/ 308516 h 47"/>
                  <a:gd name="T2" fmla="*/ 1767063 w 164"/>
                  <a:gd name="T3" fmla="*/ 599171 h 47"/>
                  <a:gd name="T4" fmla="*/ 306782 w 164"/>
                  <a:gd name="T5" fmla="*/ 599171 h 47"/>
                  <a:gd name="T6" fmla="*/ 0 w 164"/>
                  <a:gd name="T7" fmla="*/ 308516 h 47"/>
                  <a:gd name="T8" fmla="*/ 0 w 164"/>
                  <a:gd name="T9" fmla="*/ 308516 h 47"/>
                  <a:gd name="T10" fmla="*/ 306782 w 164"/>
                  <a:gd name="T11" fmla="*/ 0 h 47"/>
                  <a:gd name="T12" fmla="*/ 1767063 w 164"/>
                  <a:gd name="T13" fmla="*/ 0 h 47"/>
                  <a:gd name="T14" fmla="*/ 2071089 w 164"/>
                  <a:gd name="T15" fmla="*/ 308516 h 4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64"/>
                  <a:gd name="T25" fmla="*/ 0 h 47"/>
                  <a:gd name="T26" fmla="*/ 164 w 164"/>
                  <a:gd name="T27" fmla="*/ 47 h 4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64" h="47">
                    <a:moveTo>
                      <a:pt x="164" y="24"/>
                    </a:moveTo>
                    <a:cubicBezTo>
                      <a:pt x="164" y="37"/>
                      <a:pt x="153" y="47"/>
                      <a:pt x="140" y="47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11" y="47"/>
                      <a:pt x="0" y="37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0"/>
                      <a:pt x="11" y="0"/>
                      <a:pt x="24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53" y="0"/>
                      <a:pt x="164" y="10"/>
                      <a:pt x="164" y="24"/>
                    </a:cubicBezTo>
                    <a:close/>
                  </a:path>
                </a:pathLst>
              </a:custGeom>
              <a:solidFill>
                <a:srgbClr val="5757D5"/>
              </a:solidFill>
              <a:ln w="9525">
                <a:solidFill>
                  <a:schemeClr val="tx1">
                    <a:lumMod val="85000"/>
                    <a:lumOff val="15000"/>
                  </a:schemeClr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31" name="Freeform 30"/>
              <p:cNvSpPr>
                <a:spLocks noEditPoints="1"/>
              </p:cNvSpPr>
              <p:nvPr/>
            </p:nvSpPr>
            <p:spPr bwMode="auto">
              <a:xfrm>
                <a:off x="-794" y="2508"/>
                <a:ext cx="95" cy="135"/>
              </a:xfrm>
              <a:custGeom>
                <a:avLst/>
                <a:gdLst>
                  <a:gd name="T0" fmla="*/ 365185 w 40"/>
                  <a:gd name="T1" fmla="*/ 276392 h 57"/>
                  <a:gd name="T2" fmla="*/ 365185 w 40"/>
                  <a:gd name="T3" fmla="*/ 344520 h 57"/>
                  <a:gd name="T4" fmla="*/ 393761 w 40"/>
                  <a:gd name="T5" fmla="*/ 356540 h 57"/>
                  <a:gd name="T6" fmla="*/ 423154 w 40"/>
                  <a:gd name="T7" fmla="*/ 276392 h 57"/>
                  <a:gd name="T8" fmla="*/ 274388 w 40"/>
                  <a:gd name="T9" fmla="*/ 116699 h 57"/>
                  <a:gd name="T10" fmla="*/ 274388 w 40"/>
                  <a:gd name="T11" fmla="*/ 116699 h 57"/>
                  <a:gd name="T12" fmla="*/ 274388 w 40"/>
                  <a:gd name="T13" fmla="*/ 116699 h 57"/>
                  <a:gd name="T14" fmla="*/ 274388 w 40"/>
                  <a:gd name="T15" fmla="*/ 116699 h 57"/>
                  <a:gd name="T16" fmla="*/ 274388 w 40"/>
                  <a:gd name="T17" fmla="*/ 116699 h 57"/>
                  <a:gd name="T18" fmla="*/ 120579 w 40"/>
                  <a:gd name="T19" fmla="*/ 276392 h 57"/>
                  <a:gd name="T20" fmla="*/ 148782 w 40"/>
                  <a:gd name="T21" fmla="*/ 356540 h 57"/>
                  <a:gd name="T22" fmla="*/ 178170 w 40"/>
                  <a:gd name="T23" fmla="*/ 344520 h 57"/>
                  <a:gd name="T24" fmla="*/ 178170 w 40"/>
                  <a:gd name="T25" fmla="*/ 276392 h 57"/>
                  <a:gd name="T26" fmla="*/ 178170 w 40"/>
                  <a:gd name="T27" fmla="*/ 276392 h 57"/>
                  <a:gd name="T28" fmla="*/ 274388 w 40"/>
                  <a:gd name="T29" fmla="*/ 171396 h 57"/>
                  <a:gd name="T30" fmla="*/ 365185 w 40"/>
                  <a:gd name="T31" fmla="*/ 276392 h 57"/>
                  <a:gd name="T32" fmla="*/ 274388 w 40"/>
                  <a:gd name="T33" fmla="*/ 0 h 57"/>
                  <a:gd name="T34" fmla="*/ 274388 w 40"/>
                  <a:gd name="T35" fmla="*/ 0 h 57"/>
                  <a:gd name="T36" fmla="*/ 0 w 40"/>
                  <a:gd name="T37" fmla="*/ 260541 h 57"/>
                  <a:gd name="T38" fmla="*/ 158987 w 40"/>
                  <a:gd name="T39" fmla="*/ 499176 h 57"/>
                  <a:gd name="T40" fmla="*/ 178170 w 40"/>
                  <a:gd name="T41" fmla="*/ 488217 h 57"/>
                  <a:gd name="T42" fmla="*/ 178170 w 40"/>
                  <a:gd name="T43" fmla="*/ 471074 h 57"/>
                  <a:gd name="T44" fmla="*/ 158987 w 40"/>
                  <a:gd name="T45" fmla="*/ 433506 h 57"/>
                  <a:gd name="T46" fmla="*/ 66942 w 40"/>
                  <a:gd name="T47" fmla="*/ 260541 h 57"/>
                  <a:gd name="T48" fmla="*/ 274388 w 40"/>
                  <a:gd name="T49" fmla="*/ 65136 h 57"/>
                  <a:gd name="T50" fmla="*/ 473620 w 40"/>
                  <a:gd name="T51" fmla="*/ 260541 h 57"/>
                  <a:gd name="T52" fmla="*/ 377594 w 40"/>
                  <a:gd name="T53" fmla="*/ 433506 h 57"/>
                  <a:gd name="T54" fmla="*/ 365185 w 40"/>
                  <a:gd name="T55" fmla="*/ 471074 h 57"/>
                  <a:gd name="T56" fmla="*/ 365185 w 40"/>
                  <a:gd name="T57" fmla="*/ 488217 h 57"/>
                  <a:gd name="T58" fmla="*/ 377594 w 40"/>
                  <a:gd name="T59" fmla="*/ 499176 h 57"/>
                  <a:gd name="T60" fmla="*/ 543400 w 40"/>
                  <a:gd name="T61" fmla="*/ 260541 h 57"/>
                  <a:gd name="T62" fmla="*/ 274388 w 40"/>
                  <a:gd name="T63" fmla="*/ 0 h 57"/>
                  <a:gd name="T64" fmla="*/ 274388 w 40"/>
                  <a:gd name="T65" fmla="*/ 288043 h 57"/>
                  <a:gd name="T66" fmla="*/ 216419 w 40"/>
                  <a:gd name="T67" fmla="*/ 344520 h 57"/>
                  <a:gd name="T68" fmla="*/ 216419 w 40"/>
                  <a:gd name="T69" fmla="*/ 750299 h 57"/>
                  <a:gd name="T70" fmla="*/ 324850 w 40"/>
                  <a:gd name="T71" fmla="*/ 750299 h 57"/>
                  <a:gd name="T72" fmla="*/ 324850 w 40"/>
                  <a:gd name="T73" fmla="*/ 344520 h 57"/>
                  <a:gd name="T74" fmla="*/ 274388 w 40"/>
                  <a:gd name="T75" fmla="*/ 288043 h 5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0"/>
                  <a:gd name="T115" fmla="*/ 0 h 57"/>
                  <a:gd name="T116" fmla="*/ 40 w 40"/>
                  <a:gd name="T117" fmla="*/ 57 h 57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0" h="57">
                    <a:moveTo>
                      <a:pt x="27" y="21"/>
                    </a:move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32"/>
                      <a:pt x="29" y="27"/>
                    </a:cubicBezTo>
                    <a:cubicBezTo>
                      <a:pt x="30" y="25"/>
                      <a:pt x="31" y="23"/>
                      <a:pt x="31" y="21"/>
                    </a:cubicBezTo>
                    <a:cubicBezTo>
                      <a:pt x="31" y="14"/>
                      <a:pt x="26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4" y="9"/>
                      <a:pt x="9" y="14"/>
                      <a:pt x="9" y="21"/>
                    </a:cubicBezTo>
                    <a:cubicBezTo>
                      <a:pt x="9" y="23"/>
                      <a:pt x="10" y="25"/>
                      <a:pt x="11" y="27"/>
                    </a:cubicBezTo>
                    <a:cubicBezTo>
                      <a:pt x="13" y="32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17"/>
                      <a:pt x="16" y="14"/>
                      <a:pt x="20" y="13"/>
                    </a:cubicBezTo>
                    <a:cubicBezTo>
                      <a:pt x="24" y="14"/>
                      <a:pt x="27" y="17"/>
                      <a:pt x="27" y="21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5" y="35"/>
                      <a:pt x="12" y="38"/>
                    </a:cubicBezTo>
                    <a:cubicBezTo>
                      <a:pt x="13" y="39"/>
                      <a:pt x="13" y="37"/>
                      <a:pt x="13" y="37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4"/>
                      <a:pt x="12" y="33"/>
                    </a:cubicBezTo>
                    <a:cubicBezTo>
                      <a:pt x="8" y="30"/>
                      <a:pt x="5" y="26"/>
                      <a:pt x="5" y="20"/>
                    </a:cubicBezTo>
                    <a:cubicBezTo>
                      <a:pt x="5" y="12"/>
                      <a:pt x="12" y="5"/>
                      <a:pt x="20" y="5"/>
                    </a:cubicBezTo>
                    <a:cubicBezTo>
                      <a:pt x="28" y="5"/>
                      <a:pt x="35" y="12"/>
                      <a:pt x="35" y="20"/>
                    </a:cubicBezTo>
                    <a:cubicBezTo>
                      <a:pt x="35" y="26"/>
                      <a:pt x="32" y="30"/>
                      <a:pt x="28" y="33"/>
                    </a:cubicBezTo>
                    <a:cubicBezTo>
                      <a:pt x="27" y="34"/>
                      <a:pt x="27" y="36"/>
                      <a:pt x="27" y="36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9"/>
                      <a:pt x="28" y="38"/>
                    </a:cubicBezTo>
                    <a:cubicBezTo>
                      <a:pt x="35" y="35"/>
                      <a:pt x="40" y="28"/>
                      <a:pt x="40" y="20"/>
                    </a:cubicBezTo>
                    <a:cubicBezTo>
                      <a:pt x="40" y="9"/>
                      <a:pt x="31" y="0"/>
                      <a:pt x="20" y="0"/>
                    </a:cubicBezTo>
                    <a:close/>
                    <a:moveTo>
                      <a:pt x="20" y="22"/>
                    </a:moveTo>
                    <a:cubicBezTo>
                      <a:pt x="18" y="22"/>
                      <a:pt x="16" y="24"/>
                      <a:pt x="16" y="26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4"/>
                      <a:pt x="22" y="22"/>
                      <a:pt x="20" y="2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-574" y="2508"/>
                <a:ext cx="95" cy="135"/>
              </a:xfrm>
              <a:custGeom>
                <a:avLst/>
                <a:gdLst>
                  <a:gd name="T0" fmla="*/ 365185 w 40"/>
                  <a:gd name="T1" fmla="*/ 276392 h 57"/>
                  <a:gd name="T2" fmla="*/ 365185 w 40"/>
                  <a:gd name="T3" fmla="*/ 344520 h 57"/>
                  <a:gd name="T4" fmla="*/ 393761 w 40"/>
                  <a:gd name="T5" fmla="*/ 356540 h 57"/>
                  <a:gd name="T6" fmla="*/ 423154 w 40"/>
                  <a:gd name="T7" fmla="*/ 276392 h 57"/>
                  <a:gd name="T8" fmla="*/ 274388 w 40"/>
                  <a:gd name="T9" fmla="*/ 116699 h 57"/>
                  <a:gd name="T10" fmla="*/ 274388 w 40"/>
                  <a:gd name="T11" fmla="*/ 116699 h 57"/>
                  <a:gd name="T12" fmla="*/ 274388 w 40"/>
                  <a:gd name="T13" fmla="*/ 116699 h 57"/>
                  <a:gd name="T14" fmla="*/ 274388 w 40"/>
                  <a:gd name="T15" fmla="*/ 116699 h 57"/>
                  <a:gd name="T16" fmla="*/ 274388 w 40"/>
                  <a:gd name="T17" fmla="*/ 116699 h 57"/>
                  <a:gd name="T18" fmla="*/ 120579 w 40"/>
                  <a:gd name="T19" fmla="*/ 276392 h 57"/>
                  <a:gd name="T20" fmla="*/ 148782 w 40"/>
                  <a:gd name="T21" fmla="*/ 356540 h 57"/>
                  <a:gd name="T22" fmla="*/ 178170 w 40"/>
                  <a:gd name="T23" fmla="*/ 344520 h 57"/>
                  <a:gd name="T24" fmla="*/ 178170 w 40"/>
                  <a:gd name="T25" fmla="*/ 276392 h 57"/>
                  <a:gd name="T26" fmla="*/ 178170 w 40"/>
                  <a:gd name="T27" fmla="*/ 276392 h 57"/>
                  <a:gd name="T28" fmla="*/ 274388 w 40"/>
                  <a:gd name="T29" fmla="*/ 171396 h 57"/>
                  <a:gd name="T30" fmla="*/ 365185 w 40"/>
                  <a:gd name="T31" fmla="*/ 276392 h 57"/>
                  <a:gd name="T32" fmla="*/ 274388 w 40"/>
                  <a:gd name="T33" fmla="*/ 0 h 57"/>
                  <a:gd name="T34" fmla="*/ 274388 w 40"/>
                  <a:gd name="T35" fmla="*/ 0 h 57"/>
                  <a:gd name="T36" fmla="*/ 0 w 40"/>
                  <a:gd name="T37" fmla="*/ 260541 h 57"/>
                  <a:gd name="T38" fmla="*/ 158987 w 40"/>
                  <a:gd name="T39" fmla="*/ 499176 h 57"/>
                  <a:gd name="T40" fmla="*/ 178170 w 40"/>
                  <a:gd name="T41" fmla="*/ 488217 h 57"/>
                  <a:gd name="T42" fmla="*/ 178170 w 40"/>
                  <a:gd name="T43" fmla="*/ 471074 h 57"/>
                  <a:gd name="T44" fmla="*/ 158987 w 40"/>
                  <a:gd name="T45" fmla="*/ 433506 h 57"/>
                  <a:gd name="T46" fmla="*/ 66942 w 40"/>
                  <a:gd name="T47" fmla="*/ 260541 h 57"/>
                  <a:gd name="T48" fmla="*/ 274388 w 40"/>
                  <a:gd name="T49" fmla="*/ 65136 h 57"/>
                  <a:gd name="T50" fmla="*/ 473620 w 40"/>
                  <a:gd name="T51" fmla="*/ 260541 h 57"/>
                  <a:gd name="T52" fmla="*/ 377594 w 40"/>
                  <a:gd name="T53" fmla="*/ 433506 h 57"/>
                  <a:gd name="T54" fmla="*/ 365185 w 40"/>
                  <a:gd name="T55" fmla="*/ 471074 h 57"/>
                  <a:gd name="T56" fmla="*/ 365185 w 40"/>
                  <a:gd name="T57" fmla="*/ 488217 h 57"/>
                  <a:gd name="T58" fmla="*/ 393761 w 40"/>
                  <a:gd name="T59" fmla="*/ 499176 h 57"/>
                  <a:gd name="T60" fmla="*/ 543400 w 40"/>
                  <a:gd name="T61" fmla="*/ 260541 h 57"/>
                  <a:gd name="T62" fmla="*/ 274388 w 40"/>
                  <a:gd name="T63" fmla="*/ 0 h 57"/>
                  <a:gd name="T64" fmla="*/ 274388 w 40"/>
                  <a:gd name="T65" fmla="*/ 288043 h 57"/>
                  <a:gd name="T66" fmla="*/ 216419 w 40"/>
                  <a:gd name="T67" fmla="*/ 344520 h 57"/>
                  <a:gd name="T68" fmla="*/ 216419 w 40"/>
                  <a:gd name="T69" fmla="*/ 750299 h 57"/>
                  <a:gd name="T70" fmla="*/ 324850 w 40"/>
                  <a:gd name="T71" fmla="*/ 750299 h 57"/>
                  <a:gd name="T72" fmla="*/ 324850 w 40"/>
                  <a:gd name="T73" fmla="*/ 344520 h 57"/>
                  <a:gd name="T74" fmla="*/ 274388 w 40"/>
                  <a:gd name="T75" fmla="*/ 288043 h 5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0"/>
                  <a:gd name="T115" fmla="*/ 0 h 57"/>
                  <a:gd name="T116" fmla="*/ 40 w 40"/>
                  <a:gd name="T117" fmla="*/ 57 h 57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0" h="57">
                    <a:moveTo>
                      <a:pt x="27" y="21"/>
                    </a:move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32"/>
                      <a:pt x="29" y="27"/>
                    </a:cubicBezTo>
                    <a:cubicBezTo>
                      <a:pt x="30" y="25"/>
                      <a:pt x="31" y="23"/>
                      <a:pt x="31" y="21"/>
                    </a:cubicBezTo>
                    <a:cubicBezTo>
                      <a:pt x="31" y="14"/>
                      <a:pt x="26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4" y="9"/>
                      <a:pt x="9" y="14"/>
                      <a:pt x="9" y="21"/>
                    </a:cubicBezTo>
                    <a:cubicBezTo>
                      <a:pt x="9" y="23"/>
                      <a:pt x="10" y="25"/>
                      <a:pt x="11" y="27"/>
                    </a:cubicBezTo>
                    <a:cubicBezTo>
                      <a:pt x="13" y="32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17"/>
                      <a:pt x="16" y="14"/>
                      <a:pt x="20" y="13"/>
                    </a:cubicBezTo>
                    <a:cubicBezTo>
                      <a:pt x="24" y="14"/>
                      <a:pt x="27" y="17"/>
                      <a:pt x="27" y="21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5" y="35"/>
                      <a:pt x="12" y="38"/>
                    </a:cubicBezTo>
                    <a:cubicBezTo>
                      <a:pt x="13" y="39"/>
                      <a:pt x="13" y="37"/>
                      <a:pt x="13" y="37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4"/>
                      <a:pt x="12" y="33"/>
                    </a:cubicBezTo>
                    <a:cubicBezTo>
                      <a:pt x="8" y="30"/>
                      <a:pt x="5" y="26"/>
                      <a:pt x="5" y="20"/>
                    </a:cubicBezTo>
                    <a:cubicBezTo>
                      <a:pt x="5" y="12"/>
                      <a:pt x="12" y="5"/>
                      <a:pt x="20" y="5"/>
                    </a:cubicBezTo>
                    <a:cubicBezTo>
                      <a:pt x="29" y="5"/>
                      <a:pt x="35" y="12"/>
                      <a:pt x="35" y="20"/>
                    </a:cubicBezTo>
                    <a:cubicBezTo>
                      <a:pt x="35" y="26"/>
                      <a:pt x="33" y="30"/>
                      <a:pt x="28" y="33"/>
                    </a:cubicBezTo>
                    <a:cubicBezTo>
                      <a:pt x="27" y="34"/>
                      <a:pt x="27" y="36"/>
                      <a:pt x="27" y="36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9"/>
                      <a:pt x="29" y="38"/>
                    </a:cubicBezTo>
                    <a:cubicBezTo>
                      <a:pt x="35" y="35"/>
                      <a:pt x="40" y="28"/>
                      <a:pt x="40" y="20"/>
                    </a:cubicBezTo>
                    <a:cubicBezTo>
                      <a:pt x="40" y="9"/>
                      <a:pt x="31" y="0"/>
                      <a:pt x="20" y="0"/>
                    </a:cubicBezTo>
                    <a:close/>
                    <a:moveTo>
                      <a:pt x="20" y="22"/>
                    </a:moveTo>
                    <a:cubicBezTo>
                      <a:pt x="18" y="22"/>
                      <a:pt x="16" y="24"/>
                      <a:pt x="16" y="26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4"/>
                      <a:pt x="22" y="22"/>
                      <a:pt x="20" y="2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</p:grpSp>
        <p:grpSp>
          <p:nvGrpSpPr>
            <p:cNvPr id="16" name="Group 575"/>
            <p:cNvGrpSpPr>
              <a:grpSpLocks/>
            </p:cNvGrpSpPr>
            <p:nvPr/>
          </p:nvGrpSpPr>
          <p:grpSpPr bwMode="auto">
            <a:xfrm>
              <a:off x="244" y="2650"/>
              <a:ext cx="86" cy="19"/>
              <a:chOff x="-759" y="2669"/>
              <a:chExt cx="246" cy="52"/>
            </a:xfrm>
          </p:grpSpPr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-759" y="2669"/>
                <a:ext cx="246" cy="52"/>
              </a:xfrm>
              <a:custGeom>
                <a:avLst/>
                <a:gdLst>
                  <a:gd name="T0" fmla="*/ 1349358 w 104"/>
                  <a:gd name="T1" fmla="*/ 140173 h 22"/>
                  <a:gd name="T2" fmla="*/ 1205194 w 104"/>
                  <a:gd name="T3" fmla="*/ 283502 h 22"/>
                  <a:gd name="T4" fmla="*/ 144163 w 104"/>
                  <a:gd name="T5" fmla="*/ 283502 h 22"/>
                  <a:gd name="T6" fmla="*/ 0 w 104"/>
                  <a:gd name="T7" fmla="*/ 140173 h 22"/>
                  <a:gd name="T8" fmla="*/ 0 w 104"/>
                  <a:gd name="T9" fmla="*/ 140173 h 22"/>
                  <a:gd name="T10" fmla="*/ 144163 w 104"/>
                  <a:gd name="T11" fmla="*/ 0 h 22"/>
                  <a:gd name="T12" fmla="*/ 1205194 w 104"/>
                  <a:gd name="T13" fmla="*/ 0 h 22"/>
                  <a:gd name="T14" fmla="*/ 1349358 w 104"/>
                  <a:gd name="T15" fmla="*/ 140173 h 2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04"/>
                  <a:gd name="T25" fmla="*/ 0 h 22"/>
                  <a:gd name="T26" fmla="*/ 104 w 104"/>
                  <a:gd name="T27" fmla="*/ 22 h 2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04" h="22">
                    <a:moveTo>
                      <a:pt x="104" y="11"/>
                    </a:moveTo>
                    <a:cubicBezTo>
                      <a:pt x="104" y="17"/>
                      <a:pt x="99" y="22"/>
                      <a:pt x="93" y="22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5" y="22"/>
                      <a:pt x="0" y="17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99" y="0"/>
                      <a:pt x="104" y="5"/>
                      <a:pt x="104" y="11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27" name="Oval 26"/>
              <p:cNvSpPr>
                <a:spLocks noChangeArrowheads="1"/>
              </p:cNvSpPr>
              <p:nvPr/>
            </p:nvSpPr>
            <p:spPr bwMode="auto">
              <a:xfrm>
                <a:off x="-737" y="2685"/>
                <a:ext cx="19" cy="2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sz="700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28" name="Oval 27"/>
              <p:cNvSpPr>
                <a:spLocks noChangeArrowheads="1"/>
              </p:cNvSpPr>
              <p:nvPr/>
            </p:nvSpPr>
            <p:spPr bwMode="auto">
              <a:xfrm>
                <a:off x="-652" y="2681"/>
                <a:ext cx="28" cy="2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sz="700" dirty="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29" name="Oval 28"/>
              <p:cNvSpPr>
                <a:spLocks noChangeArrowheads="1"/>
              </p:cNvSpPr>
              <p:nvPr/>
            </p:nvSpPr>
            <p:spPr bwMode="auto">
              <a:xfrm>
                <a:off x="-550" y="2685"/>
                <a:ext cx="19" cy="2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sz="1200" b="1"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endParaRPr lang="en-US" sz="700" dirty="0">
                  <a:latin typeface="Calibri" pitchFamily="34" charset="0"/>
                  <a:cs typeface="Calibri" pitchFamily="34" charset="0"/>
                </a:endParaRPr>
              </a:p>
            </p:txBody>
          </p:sp>
        </p:grpSp>
      </p:grpSp>
      <p:sp>
        <p:nvSpPr>
          <p:cNvPr id="3169" name="TextBox 350"/>
          <p:cNvSpPr txBox="1">
            <a:spLocks noChangeArrowheads="1"/>
          </p:cNvSpPr>
          <p:nvPr/>
        </p:nvSpPr>
        <p:spPr bwMode="auto">
          <a:xfrm>
            <a:off x="7127875" y="1389063"/>
            <a:ext cx="368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solidFill>
                  <a:schemeClr val="bg2"/>
                </a:solidFill>
                <a:latin typeface="Calibri" panose="020F0502020204030204" pitchFamily="34" charset="0"/>
              </a:rPr>
              <a:t>WLAN</a:t>
            </a:r>
            <a:endParaRPr lang="en-US" sz="800" b="1" i="1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pic>
        <p:nvPicPr>
          <p:cNvPr id="158" name="Picture 157" descr="UPS_large.bmp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775" y="6096000"/>
            <a:ext cx="3270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7" name="TextBox 260"/>
          <p:cNvSpPr txBox="1">
            <a:spLocks noChangeArrowheads="1"/>
          </p:cNvSpPr>
          <p:nvPr/>
        </p:nvSpPr>
        <p:spPr bwMode="auto">
          <a:xfrm>
            <a:off x="8360907" y="4077331"/>
            <a:ext cx="566679" cy="713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206" tIns="25603" rIns="51206" bIns="25603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>
              <a:defRPr/>
            </a:pPr>
            <a:r>
              <a:rPr lang="en-US" sz="1300" dirty="0">
                <a:solidFill>
                  <a:srgbClr val="1306BA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7000+</a:t>
            </a:r>
            <a:endParaRPr lang="en-US" sz="1000" dirty="0">
              <a:solidFill>
                <a:srgbClr val="1306BA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1000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Ethernet</a:t>
            </a:r>
          </a:p>
          <a:p>
            <a:pPr>
              <a:defRPr/>
            </a:pPr>
            <a:r>
              <a:rPr lang="en-US" sz="1000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Ports</a:t>
            </a:r>
          </a:p>
          <a:p>
            <a:pPr>
              <a:defRPr/>
            </a:pPr>
            <a:r>
              <a:rPr lang="en-US" sz="1000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Served</a:t>
            </a:r>
          </a:p>
        </p:txBody>
      </p:sp>
      <p:cxnSp>
        <p:nvCxnSpPr>
          <p:cNvPr id="161" name="Straight Connector 160"/>
          <p:cNvCxnSpPr>
            <a:stCxn id="160" idx="2"/>
          </p:cNvCxnSpPr>
          <p:nvPr/>
        </p:nvCxnSpPr>
        <p:spPr>
          <a:xfrm flipV="1">
            <a:off x="5100638" y="4376738"/>
            <a:ext cx="1257300" cy="238125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/>
          <p:cNvCxnSpPr>
            <a:stCxn id="114" idx="2"/>
            <a:endCxn id="168" idx="0"/>
          </p:cNvCxnSpPr>
          <p:nvPr/>
        </p:nvCxnSpPr>
        <p:spPr>
          <a:xfrm>
            <a:off x="2994025" y="4778375"/>
            <a:ext cx="1639888" cy="282575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/>
          <p:cNvCxnSpPr>
            <a:stCxn id="114" idx="2"/>
            <a:endCxn id="169" idx="0"/>
          </p:cNvCxnSpPr>
          <p:nvPr/>
        </p:nvCxnSpPr>
        <p:spPr>
          <a:xfrm>
            <a:off x="2994025" y="4778375"/>
            <a:ext cx="1716088" cy="4460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/>
          <p:cNvCxnSpPr>
            <a:stCxn id="114" idx="2"/>
            <a:endCxn id="170" idx="0"/>
          </p:cNvCxnSpPr>
          <p:nvPr/>
        </p:nvCxnSpPr>
        <p:spPr>
          <a:xfrm>
            <a:off x="2994025" y="4778375"/>
            <a:ext cx="1792288" cy="64770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Flowchart: Extract 113"/>
          <p:cNvSpPr/>
          <p:nvPr/>
        </p:nvSpPr>
        <p:spPr>
          <a:xfrm rot="16200000" flipH="1">
            <a:off x="2613383" y="4640011"/>
            <a:ext cx="487680" cy="274320"/>
          </a:xfrm>
          <a:prstGeom prst="flowChartExtract">
            <a:avLst/>
          </a:prstGeom>
          <a:solidFill>
            <a:srgbClr val="FFC000"/>
          </a:solidFill>
          <a:ln w="3175"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0" tIns="0" rIns="0" bIns="51206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smtClean="0"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cs typeface="Calibri" pitchFamily="34" charset="0"/>
              </a:rPr>
              <a:t>4</a:t>
            </a:r>
            <a:endParaRPr lang="en-US" sz="800" dirty="0"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cs typeface="Calibri" pitchFamily="34" charset="0"/>
            </a:endParaRPr>
          </a:p>
        </p:txBody>
      </p:sp>
      <p:sp>
        <p:nvSpPr>
          <p:cNvPr id="160" name="Flowchart: Extract 159"/>
          <p:cNvSpPr/>
          <p:nvPr/>
        </p:nvSpPr>
        <p:spPr>
          <a:xfrm rot="16200000" flipH="1">
            <a:off x="4720629" y="4476975"/>
            <a:ext cx="487680" cy="274320"/>
          </a:xfrm>
          <a:prstGeom prst="flowChartExtract">
            <a:avLst/>
          </a:prstGeom>
          <a:solidFill>
            <a:srgbClr val="FFC000"/>
          </a:solidFill>
          <a:ln w="3175"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0" tIns="0" rIns="0" bIns="51206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smtClean="0"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cs typeface="Calibri" pitchFamily="34" charset="0"/>
              </a:rPr>
              <a:t>8</a:t>
            </a:r>
            <a:endParaRPr lang="en-US" sz="800" dirty="0"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cs typeface="Calibri" pitchFamily="34" charset="0"/>
            </a:endParaRPr>
          </a:p>
        </p:txBody>
      </p:sp>
      <p:pic>
        <p:nvPicPr>
          <p:cNvPr id="3178" name="Picture 8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800" y="1458913"/>
            <a:ext cx="27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9" name="Picture 196" descr="Printer.bmp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1388" y="3513138"/>
            <a:ext cx="331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8" name="Straight Connector 197"/>
          <p:cNvCxnSpPr>
            <a:stCxn id="39" idx="3"/>
          </p:cNvCxnSpPr>
          <p:nvPr/>
        </p:nvCxnSpPr>
        <p:spPr bwMode="auto">
          <a:xfrm>
            <a:off x="2873375" y="2439988"/>
            <a:ext cx="5688013" cy="1225550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 bwMode="auto">
          <a:xfrm>
            <a:off x="7367588" y="3200400"/>
            <a:ext cx="1193800" cy="465138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2" name="Picture 2" descr="http://www.commlinkservices.com/Portals/70027/images/WT21004_Front,_Angled_-_JPG-resized-600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9" t="15424" r="25323" b="11243"/>
          <a:stretch>
            <a:fillRect/>
          </a:stretch>
        </p:blipFill>
        <p:spPr bwMode="auto">
          <a:xfrm>
            <a:off x="7153275" y="2955925"/>
            <a:ext cx="21431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83" name="Picture 9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0" y="1804988"/>
            <a:ext cx="2714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" name="Picture 179" descr="snowflake-icon.jp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7" t="2570" r="16927" b="2460"/>
          <a:stretch>
            <a:fillRect/>
          </a:stretch>
        </p:blipFill>
        <p:spPr bwMode="auto">
          <a:xfrm>
            <a:off x="2462213" y="3094038"/>
            <a:ext cx="3349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1" name="Picture 180" descr="angry_sun_2.png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EFB"/>
              </a:clrFrom>
              <a:clrTo>
                <a:srgbClr val="FFFE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2921000"/>
            <a:ext cx="59372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7" name="Picture 186" descr="snowflake-icon.jp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7" t="2570" r="16927" b="2460"/>
          <a:stretch>
            <a:fillRect/>
          </a:stretch>
        </p:blipFill>
        <p:spPr bwMode="auto">
          <a:xfrm>
            <a:off x="2462213" y="5705475"/>
            <a:ext cx="334962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" name="Picture 187" descr="angry_sun_2.png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EFB"/>
              </a:clrFrom>
              <a:clrTo>
                <a:srgbClr val="FFFE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5514975"/>
            <a:ext cx="59372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" name="Picture 188" descr="Snow Flake Button Icon.bmp"/>
          <p:cNvSpPr>
            <a:spLocks noChangeAspect="1"/>
          </p:cNvSpPr>
          <p:nvPr/>
        </p:nvSpPr>
        <p:spPr bwMode="auto">
          <a:xfrm>
            <a:off x="1735138" y="5067300"/>
            <a:ext cx="36671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GB"/>
          </a:p>
        </p:txBody>
      </p:sp>
      <p:sp>
        <p:nvSpPr>
          <p:cNvPr id="234" name="TextBox 260"/>
          <p:cNvSpPr txBox="1">
            <a:spLocks noChangeArrowheads="1"/>
          </p:cNvSpPr>
          <p:nvPr/>
        </p:nvSpPr>
        <p:spPr bwMode="auto">
          <a:xfrm>
            <a:off x="5966018" y="5422037"/>
            <a:ext cx="526605" cy="405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206" tIns="25603" rIns="51206" bIns="25603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>
              <a:defRPr/>
            </a:pPr>
            <a:r>
              <a:rPr lang="en-US" sz="1300" dirty="0">
                <a:solidFill>
                  <a:srgbClr val="1306BA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1700+</a:t>
            </a:r>
          </a:p>
          <a:p>
            <a:pPr>
              <a:defRPr/>
            </a:pPr>
            <a:r>
              <a:rPr lang="en-US" sz="10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ONTs</a:t>
            </a:r>
            <a:endParaRPr lang="en-US" sz="10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199" name="Straight Connector 198"/>
          <p:cNvCxnSpPr/>
          <p:nvPr/>
        </p:nvCxnSpPr>
        <p:spPr bwMode="auto">
          <a:xfrm flipV="1">
            <a:off x="7477125" y="1973263"/>
            <a:ext cx="1095375" cy="169862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" name="TextBox 254"/>
          <p:cNvSpPr txBox="1">
            <a:spLocks noChangeArrowheads="1"/>
          </p:cNvSpPr>
          <p:nvPr/>
        </p:nvSpPr>
        <p:spPr bwMode="auto">
          <a:xfrm>
            <a:off x="2106613" y="1484313"/>
            <a:ext cx="803275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sz="800" b="1">
                <a:solidFill>
                  <a:srgbClr val="C00000"/>
                </a:solidFill>
                <a:latin typeface="Calibri" panose="020F0502020204030204" pitchFamily="34" charset="0"/>
              </a:rPr>
              <a:t>Fire Suppression</a:t>
            </a:r>
          </a:p>
        </p:txBody>
      </p:sp>
      <p:sp>
        <p:nvSpPr>
          <p:cNvPr id="112" name="Flowchart: Extract 111"/>
          <p:cNvSpPr/>
          <p:nvPr/>
        </p:nvSpPr>
        <p:spPr>
          <a:xfrm rot="16200000" flipH="1">
            <a:off x="2613383" y="2244643"/>
            <a:ext cx="487680" cy="274320"/>
          </a:xfrm>
          <a:prstGeom prst="flowChartExtract">
            <a:avLst/>
          </a:prstGeom>
          <a:solidFill>
            <a:srgbClr val="FFC000"/>
          </a:solidFill>
          <a:ln w="3175"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0" tIns="0" rIns="0" bIns="51206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700" dirty="0"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cs typeface="Calibri" pitchFamily="34" charset="0"/>
              </a:rPr>
              <a:t>32</a:t>
            </a:r>
          </a:p>
        </p:txBody>
      </p:sp>
      <p:pic>
        <p:nvPicPr>
          <p:cNvPr id="222" name="Picture 221" descr="Fire Sprinkler Hea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58950" y="4576763"/>
            <a:ext cx="319088" cy="4270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0" name="TextBox 254"/>
          <p:cNvSpPr txBox="1">
            <a:spLocks noChangeArrowheads="1"/>
          </p:cNvSpPr>
          <p:nvPr/>
        </p:nvSpPr>
        <p:spPr bwMode="auto">
          <a:xfrm>
            <a:off x="4581525" y="3330575"/>
            <a:ext cx="12319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206" tIns="25603" rIns="51206" bIns="25603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>
              <a:defRPr/>
            </a:pP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Heavy Duty Cable Trays</a:t>
            </a:r>
          </a:p>
        </p:txBody>
      </p:sp>
      <p:grpSp>
        <p:nvGrpSpPr>
          <p:cNvPr id="17" name="Group 248"/>
          <p:cNvGrpSpPr>
            <a:grpSpLocks/>
          </p:cNvGrpSpPr>
          <p:nvPr/>
        </p:nvGrpSpPr>
        <p:grpSpPr bwMode="auto">
          <a:xfrm>
            <a:off x="4016375" y="3540125"/>
            <a:ext cx="3016250" cy="242888"/>
            <a:chOff x="12036368" y="7665720"/>
            <a:chExt cx="6035040" cy="292608"/>
          </a:xfrm>
        </p:grpSpPr>
        <p:cxnSp>
          <p:nvCxnSpPr>
            <p:cNvPr id="227" name="Straight Connector 226"/>
            <p:cNvCxnSpPr/>
            <p:nvPr/>
          </p:nvCxnSpPr>
          <p:spPr bwMode="auto">
            <a:xfrm>
              <a:off x="12153893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 bwMode="auto">
            <a:xfrm>
              <a:off x="12798689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 bwMode="auto">
            <a:xfrm>
              <a:off x="13446662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 bwMode="auto">
            <a:xfrm>
              <a:off x="14091459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 bwMode="auto">
            <a:xfrm>
              <a:off x="14736254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 bwMode="auto">
            <a:xfrm>
              <a:off x="15381052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 bwMode="auto">
            <a:xfrm>
              <a:off x="16025847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 bwMode="auto">
            <a:xfrm>
              <a:off x="16670644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 bwMode="auto">
            <a:xfrm>
              <a:off x="17309087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 bwMode="auto">
            <a:xfrm>
              <a:off x="17953885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77" name="Straight Connector 245"/>
            <p:cNvCxnSpPr>
              <a:cxnSpLocks noChangeShapeType="1"/>
            </p:cNvCxnSpPr>
            <p:nvPr/>
          </p:nvCxnSpPr>
          <p:spPr bwMode="auto">
            <a:xfrm flipV="1">
              <a:off x="12036368" y="7949184"/>
              <a:ext cx="6035040" cy="0"/>
            </a:xfrm>
            <a:prstGeom prst="line">
              <a:avLst/>
            </a:prstGeom>
            <a:noFill/>
            <a:ln w="22225" algn="ctr">
              <a:solidFill>
                <a:srgbClr val="0033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8" name="Straight Connector 246"/>
            <p:cNvCxnSpPr>
              <a:cxnSpLocks noChangeShapeType="1"/>
            </p:cNvCxnSpPr>
            <p:nvPr/>
          </p:nvCxnSpPr>
          <p:spPr bwMode="auto">
            <a:xfrm flipV="1">
              <a:off x="12036368" y="7869936"/>
              <a:ext cx="6035040" cy="0"/>
            </a:xfrm>
            <a:prstGeom prst="line">
              <a:avLst/>
            </a:prstGeom>
            <a:noFill/>
            <a:ln w="22225" algn="ctr">
              <a:solidFill>
                <a:srgbClr val="0033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9" name="Straight Connector 247"/>
            <p:cNvCxnSpPr>
              <a:cxnSpLocks noChangeShapeType="1"/>
            </p:cNvCxnSpPr>
            <p:nvPr/>
          </p:nvCxnSpPr>
          <p:spPr bwMode="auto">
            <a:xfrm flipV="1">
              <a:off x="12036368" y="7741920"/>
              <a:ext cx="6035040" cy="0"/>
            </a:xfrm>
            <a:prstGeom prst="line">
              <a:avLst/>
            </a:prstGeom>
            <a:noFill/>
            <a:ln w="22225" algn="ctr">
              <a:solidFill>
                <a:srgbClr val="0033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52" name="TextBox 254"/>
          <p:cNvSpPr txBox="1">
            <a:spLocks noChangeArrowheads="1"/>
          </p:cNvSpPr>
          <p:nvPr/>
        </p:nvSpPr>
        <p:spPr bwMode="auto">
          <a:xfrm>
            <a:off x="4581525" y="5849938"/>
            <a:ext cx="12319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206" tIns="25603" rIns="51206" bIns="25603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>
              <a:defRPr/>
            </a:pP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Heavy Duty Cable Trays</a:t>
            </a:r>
          </a:p>
        </p:txBody>
      </p:sp>
      <p:grpSp>
        <p:nvGrpSpPr>
          <p:cNvPr id="19" name="Group 253"/>
          <p:cNvGrpSpPr>
            <a:grpSpLocks/>
          </p:cNvGrpSpPr>
          <p:nvPr/>
        </p:nvGrpSpPr>
        <p:grpSpPr bwMode="auto">
          <a:xfrm>
            <a:off x="4016375" y="6059488"/>
            <a:ext cx="3016250" cy="242887"/>
            <a:chOff x="12036368" y="7665720"/>
            <a:chExt cx="6035040" cy="292608"/>
          </a:xfrm>
        </p:grpSpPr>
        <p:cxnSp>
          <p:nvCxnSpPr>
            <p:cNvPr id="255" name="Straight Connector 254"/>
            <p:cNvCxnSpPr/>
            <p:nvPr/>
          </p:nvCxnSpPr>
          <p:spPr bwMode="auto">
            <a:xfrm>
              <a:off x="12153893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6" name="Straight Connector 255"/>
            <p:cNvCxnSpPr/>
            <p:nvPr/>
          </p:nvCxnSpPr>
          <p:spPr bwMode="auto">
            <a:xfrm>
              <a:off x="12798689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 bwMode="auto">
            <a:xfrm>
              <a:off x="13446662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 bwMode="auto">
            <a:xfrm>
              <a:off x="14091459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 bwMode="auto">
            <a:xfrm>
              <a:off x="14736254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 bwMode="auto">
            <a:xfrm>
              <a:off x="15381052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 bwMode="auto">
            <a:xfrm>
              <a:off x="16025847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 bwMode="auto">
            <a:xfrm>
              <a:off x="16670644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3" name="Straight Connector 262"/>
            <p:cNvCxnSpPr/>
            <p:nvPr/>
          </p:nvCxnSpPr>
          <p:spPr bwMode="auto">
            <a:xfrm>
              <a:off x="17309087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 bwMode="auto">
            <a:xfrm>
              <a:off x="17953885" y="7665720"/>
              <a:ext cx="0" cy="292608"/>
            </a:xfrm>
            <a:prstGeom prst="line">
              <a:avLst/>
            </a:prstGeom>
            <a:ln w="76200">
              <a:solidFill>
                <a:srgbClr val="0033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64" name="Straight Connector 267"/>
            <p:cNvCxnSpPr>
              <a:cxnSpLocks noChangeShapeType="1"/>
            </p:cNvCxnSpPr>
            <p:nvPr/>
          </p:nvCxnSpPr>
          <p:spPr bwMode="auto">
            <a:xfrm flipV="1">
              <a:off x="12036368" y="7949184"/>
              <a:ext cx="6035040" cy="0"/>
            </a:xfrm>
            <a:prstGeom prst="line">
              <a:avLst/>
            </a:prstGeom>
            <a:noFill/>
            <a:ln w="22225" algn="ctr">
              <a:solidFill>
                <a:srgbClr val="0033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65" name="Straight Connector 268"/>
            <p:cNvCxnSpPr>
              <a:cxnSpLocks noChangeShapeType="1"/>
            </p:cNvCxnSpPr>
            <p:nvPr/>
          </p:nvCxnSpPr>
          <p:spPr bwMode="auto">
            <a:xfrm flipV="1">
              <a:off x="12036368" y="7869936"/>
              <a:ext cx="6035040" cy="0"/>
            </a:xfrm>
            <a:prstGeom prst="line">
              <a:avLst/>
            </a:prstGeom>
            <a:noFill/>
            <a:ln w="22225" algn="ctr">
              <a:solidFill>
                <a:srgbClr val="0033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66" name="Straight Connector 269"/>
            <p:cNvCxnSpPr>
              <a:cxnSpLocks noChangeShapeType="1"/>
            </p:cNvCxnSpPr>
            <p:nvPr/>
          </p:nvCxnSpPr>
          <p:spPr bwMode="auto">
            <a:xfrm flipV="1">
              <a:off x="12036368" y="7741920"/>
              <a:ext cx="6035040" cy="0"/>
            </a:xfrm>
            <a:prstGeom prst="line">
              <a:avLst/>
            </a:prstGeom>
            <a:noFill/>
            <a:ln w="22225" algn="ctr">
              <a:solidFill>
                <a:srgbClr val="0033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0" name="Group 277"/>
          <p:cNvGrpSpPr/>
          <p:nvPr/>
        </p:nvGrpSpPr>
        <p:grpSpPr>
          <a:xfrm>
            <a:off x="1789703" y="5596419"/>
            <a:ext cx="259766" cy="611234"/>
            <a:chOff x="228568" y="2162583"/>
            <a:chExt cx="519532" cy="91685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0" name="Oval 279"/>
            <p:cNvSpPr/>
            <p:nvPr/>
          </p:nvSpPr>
          <p:spPr bwMode="auto">
            <a:xfrm>
              <a:off x="228568" y="2162583"/>
              <a:ext cx="519532" cy="519351"/>
            </a:xfrm>
            <a:prstGeom prst="ellipse">
              <a:avLst/>
            </a:prstGeom>
            <a:solidFill>
              <a:srgbClr val="009900"/>
            </a:solidFill>
            <a:ln w="222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algn="ctr" defTabSz="768096">
                <a:defRPr/>
              </a:pPr>
              <a:endParaRPr lang="en-US" sz="1000">
                <a:latin typeface="Calibri" pitchFamily="34" charset="0"/>
                <a:cs typeface="Calibri" pitchFamily="34" charset="0"/>
              </a:endParaRPr>
            </a:p>
          </p:txBody>
        </p:sp>
        <p:grpSp>
          <p:nvGrpSpPr>
            <p:cNvPr id="21" name="Group 274"/>
            <p:cNvGrpSpPr/>
            <p:nvPr/>
          </p:nvGrpSpPr>
          <p:grpSpPr>
            <a:xfrm>
              <a:off x="305267" y="2344998"/>
              <a:ext cx="366135" cy="734436"/>
              <a:chOff x="356224" y="2255146"/>
              <a:chExt cx="366135" cy="88431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86" name="Block Arc 285"/>
              <p:cNvSpPr/>
              <p:nvPr/>
            </p:nvSpPr>
            <p:spPr bwMode="auto">
              <a:xfrm>
                <a:off x="356224" y="2255146"/>
                <a:ext cx="182880" cy="883381"/>
              </a:xfrm>
              <a:prstGeom prst="blockArc">
                <a:avLst>
                  <a:gd name="adj1" fmla="val 10800000"/>
                  <a:gd name="adj2" fmla="val 21535458"/>
                  <a:gd name="adj3" fmla="val 0"/>
                </a:avLst>
              </a:prstGeom>
              <a:solidFill>
                <a:schemeClr val="bg1"/>
              </a:solidFill>
              <a:ln w="57150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ctr" defTabSz="768096">
                  <a:defRPr/>
                </a:pPr>
                <a:endParaRPr lang="en-US" sz="100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287" name="Block Arc 286"/>
              <p:cNvSpPr/>
              <p:nvPr/>
            </p:nvSpPr>
            <p:spPr bwMode="auto">
              <a:xfrm flipV="1">
                <a:off x="539479" y="2256076"/>
                <a:ext cx="182880" cy="883381"/>
              </a:xfrm>
              <a:prstGeom prst="blockArc">
                <a:avLst>
                  <a:gd name="adj1" fmla="val 10800000"/>
                  <a:gd name="adj2" fmla="val 21535458"/>
                  <a:gd name="adj3" fmla="val 0"/>
                </a:avLst>
              </a:prstGeom>
              <a:solidFill>
                <a:schemeClr val="bg1"/>
              </a:solidFill>
              <a:ln w="57150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ctr" defTabSz="768096">
                  <a:defRPr/>
                </a:pPr>
                <a:endParaRPr lang="en-US" sz="1000">
                  <a:latin typeface="Calibri" pitchFamily="34" charset="0"/>
                  <a:cs typeface="Calibri" pitchFamily="34" charset="0"/>
                </a:endParaRPr>
              </a:p>
            </p:txBody>
          </p:sp>
        </p:grpSp>
      </p:grpSp>
      <p:sp>
        <p:nvSpPr>
          <p:cNvPr id="235" name="TextBox 254"/>
          <p:cNvSpPr txBox="1">
            <a:spLocks noChangeArrowheads="1"/>
          </p:cNvSpPr>
          <p:nvPr/>
        </p:nvSpPr>
        <p:spPr bwMode="auto">
          <a:xfrm>
            <a:off x="2106613" y="6303963"/>
            <a:ext cx="27305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sz="800" b="1">
                <a:solidFill>
                  <a:srgbClr val="008000"/>
                </a:solidFill>
                <a:latin typeface="Calibri" panose="020F0502020204030204" pitchFamily="34" charset="0"/>
              </a:rPr>
              <a:t>UPS</a:t>
            </a:r>
          </a:p>
        </p:txBody>
      </p:sp>
      <p:sp>
        <p:nvSpPr>
          <p:cNvPr id="236" name="TextBox 254"/>
          <p:cNvSpPr txBox="1">
            <a:spLocks noChangeArrowheads="1"/>
          </p:cNvSpPr>
          <p:nvPr/>
        </p:nvSpPr>
        <p:spPr bwMode="auto">
          <a:xfrm>
            <a:off x="2106613" y="5721350"/>
            <a:ext cx="220662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sz="800" b="1">
                <a:solidFill>
                  <a:srgbClr val="008000"/>
                </a:solidFill>
                <a:latin typeface="Calibri" panose="020F0502020204030204" pitchFamily="34" charset="0"/>
              </a:rPr>
              <a:t>AC</a:t>
            </a:r>
          </a:p>
        </p:txBody>
      </p:sp>
      <p:sp>
        <p:nvSpPr>
          <p:cNvPr id="237" name="TextBox 254"/>
          <p:cNvSpPr txBox="1">
            <a:spLocks noChangeArrowheads="1"/>
          </p:cNvSpPr>
          <p:nvPr/>
        </p:nvSpPr>
        <p:spPr bwMode="auto">
          <a:xfrm>
            <a:off x="2106613" y="2016125"/>
            <a:ext cx="346075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sz="800" b="1">
                <a:solidFill>
                  <a:srgbClr val="0000CC"/>
                </a:solidFill>
                <a:latin typeface="Calibri" panose="020F0502020204030204" pitchFamily="34" charset="0"/>
              </a:rPr>
              <a:t>HVAC</a:t>
            </a:r>
          </a:p>
        </p:txBody>
      </p:sp>
      <p:sp>
        <p:nvSpPr>
          <p:cNvPr id="81" name="TextBox 355"/>
          <p:cNvSpPr txBox="1">
            <a:spLocks noChangeArrowheads="1"/>
          </p:cNvSpPr>
          <p:nvPr/>
        </p:nvSpPr>
        <p:spPr bwMode="auto">
          <a:xfrm>
            <a:off x="1945596" y="4169807"/>
            <a:ext cx="980306" cy="190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1206" tIns="25603" rIns="51206" bIns="25603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l">
              <a:defRPr/>
            </a:pPr>
            <a:r>
              <a:rPr lang="en-US" sz="900" dirty="0">
                <a:solidFill>
                  <a:srgbClr val="0099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Multi-Mode Fiber</a:t>
            </a:r>
          </a:p>
        </p:txBody>
      </p:sp>
      <p:sp>
        <p:nvSpPr>
          <p:cNvPr id="130" name="TextBox 231"/>
          <p:cNvSpPr txBox="1">
            <a:spLocks noChangeArrowheads="1"/>
          </p:cNvSpPr>
          <p:nvPr/>
        </p:nvSpPr>
        <p:spPr bwMode="auto">
          <a:xfrm>
            <a:off x="1794092" y="4616770"/>
            <a:ext cx="723826" cy="328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1206" tIns="25603" rIns="51206" bIns="25603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l">
              <a:defRPr/>
            </a:pPr>
            <a:r>
              <a:rPr lang="en-US" sz="900" dirty="0">
                <a:solidFill>
                  <a:srgbClr val="1306BA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Single-Mode</a:t>
            </a:r>
          </a:p>
          <a:p>
            <a:pPr algn="l">
              <a:defRPr/>
            </a:pPr>
            <a:r>
              <a:rPr lang="en-US" sz="900" dirty="0">
                <a:solidFill>
                  <a:srgbClr val="1306BA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Fiber</a:t>
            </a:r>
          </a:p>
        </p:txBody>
      </p:sp>
      <p:pic>
        <p:nvPicPr>
          <p:cNvPr id="46" name="Picture 45"/>
          <p:cNvPicPr>
            <a:picLocks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28638" y="4776788"/>
            <a:ext cx="6858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2" name="Group 317"/>
          <p:cNvGrpSpPr/>
          <p:nvPr/>
        </p:nvGrpSpPr>
        <p:grpSpPr>
          <a:xfrm>
            <a:off x="1789703" y="2443828"/>
            <a:ext cx="259766" cy="611234"/>
            <a:chOff x="228568" y="2162583"/>
            <a:chExt cx="519532" cy="91685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19" name="Oval 318"/>
            <p:cNvSpPr/>
            <p:nvPr/>
          </p:nvSpPr>
          <p:spPr bwMode="auto">
            <a:xfrm>
              <a:off x="228568" y="2162583"/>
              <a:ext cx="519532" cy="519351"/>
            </a:xfrm>
            <a:prstGeom prst="ellipse">
              <a:avLst/>
            </a:prstGeom>
            <a:solidFill>
              <a:srgbClr val="009900"/>
            </a:solidFill>
            <a:ln w="222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algn="ctr" defTabSz="768096">
                <a:defRPr/>
              </a:pPr>
              <a:endParaRPr lang="en-US" sz="1000">
                <a:latin typeface="Calibri" pitchFamily="34" charset="0"/>
                <a:cs typeface="Calibri" pitchFamily="34" charset="0"/>
              </a:endParaRPr>
            </a:p>
          </p:txBody>
        </p:sp>
        <p:grpSp>
          <p:nvGrpSpPr>
            <p:cNvPr id="23" name="Group 274"/>
            <p:cNvGrpSpPr/>
            <p:nvPr/>
          </p:nvGrpSpPr>
          <p:grpSpPr>
            <a:xfrm>
              <a:off x="305267" y="2344998"/>
              <a:ext cx="366135" cy="734436"/>
              <a:chOff x="356224" y="2255146"/>
              <a:chExt cx="366135" cy="88431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22" name="Block Arc 321"/>
              <p:cNvSpPr/>
              <p:nvPr/>
            </p:nvSpPr>
            <p:spPr bwMode="auto">
              <a:xfrm>
                <a:off x="356224" y="2255146"/>
                <a:ext cx="182880" cy="883381"/>
              </a:xfrm>
              <a:prstGeom prst="blockArc">
                <a:avLst>
                  <a:gd name="adj1" fmla="val 10800000"/>
                  <a:gd name="adj2" fmla="val 21535458"/>
                  <a:gd name="adj3" fmla="val 0"/>
                </a:avLst>
              </a:prstGeom>
              <a:solidFill>
                <a:schemeClr val="bg1"/>
              </a:solidFill>
              <a:ln w="57150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ctr" defTabSz="768096">
                  <a:defRPr/>
                </a:pPr>
                <a:endParaRPr lang="en-US" sz="1000"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324" name="Block Arc 323"/>
              <p:cNvSpPr/>
              <p:nvPr/>
            </p:nvSpPr>
            <p:spPr bwMode="auto">
              <a:xfrm flipV="1">
                <a:off x="539479" y="2256076"/>
                <a:ext cx="182880" cy="883381"/>
              </a:xfrm>
              <a:prstGeom prst="blockArc">
                <a:avLst>
                  <a:gd name="adj1" fmla="val 10800000"/>
                  <a:gd name="adj2" fmla="val 21535458"/>
                  <a:gd name="adj3" fmla="val 0"/>
                </a:avLst>
              </a:prstGeom>
              <a:solidFill>
                <a:schemeClr val="bg1"/>
              </a:solidFill>
              <a:ln w="57150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ctr" defTabSz="768096">
                  <a:defRPr/>
                </a:pPr>
                <a:endParaRPr lang="en-US" sz="1000">
                  <a:latin typeface="Calibri" pitchFamily="34" charset="0"/>
                  <a:cs typeface="Calibri" pitchFamily="34" charset="0"/>
                </a:endParaRPr>
              </a:p>
            </p:txBody>
          </p:sp>
        </p:grpSp>
      </p:grpSp>
      <p:sp>
        <p:nvSpPr>
          <p:cNvPr id="134" name="TextBox 240"/>
          <p:cNvSpPr txBox="1">
            <a:spLocks noChangeArrowheads="1"/>
          </p:cNvSpPr>
          <p:nvPr/>
        </p:nvSpPr>
        <p:spPr bwMode="auto">
          <a:xfrm>
            <a:off x="1784946" y="5006643"/>
            <a:ext cx="662861" cy="17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206" tIns="25603" rIns="51206" bIns="25603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>
              <a:defRPr/>
            </a:pPr>
            <a:r>
              <a: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(20km reach)</a:t>
            </a:r>
          </a:p>
        </p:txBody>
      </p:sp>
      <p:sp>
        <p:nvSpPr>
          <p:cNvPr id="329" name="TextBox 254"/>
          <p:cNvSpPr txBox="1">
            <a:spLocks noChangeArrowheads="1"/>
          </p:cNvSpPr>
          <p:nvPr/>
        </p:nvSpPr>
        <p:spPr bwMode="auto">
          <a:xfrm>
            <a:off x="4575175" y="3414713"/>
            <a:ext cx="15509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206" tIns="25603" rIns="51206" bIns="25603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>
              <a:defRPr/>
            </a:pPr>
            <a:r>
              <a:rPr lang="en-US" sz="9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Light weight or no Cable Trays</a:t>
            </a:r>
          </a:p>
        </p:txBody>
      </p:sp>
      <p:grpSp>
        <p:nvGrpSpPr>
          <p:cNvPr id="24" name="Group 329"/>
          <p:cNvGrpSpPr>
            <a:grpSpLocks/>
          </p:cNvGrpSpPr>
          <p:nvPr/>
        </p:nvGrpSpPr>
        <p:grpSpPr bwMode="auto">
          <a:xfrm>
            <a:off x="4016375" y="3641725"/>
            <a:ext cx="3017838" cy="120650"/>
            <a:chOff x="12036368" y="7665720"/>
            <a:chExt cx="6035040" cy="292608"/>
          </a:xfrm>
        </p:grpSpPr>
        <p:cxnSp>
          <p:nvCxnSpPr>
            <p:cNvPr id="331" name="Straight Connector 330"/>
            <p:cNvCxnSpPr/>
            <p:nvPr/>
          </p:nvCxnSpPr>
          <p:spPr bwMode="auto">
            <a:xfrm>
              <a:off x="12157005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2" name="Straight Connector 331"/>
            <p:cNvCxnSpPr/>
            <p:nvPr/>
          </p:nvCxnSpPr>
          <p:spPr bwMode="auto">
            <a:xfrm>
              <a:off x="12798288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3" name="Straight Connector 332"/>
            <p:cNvCxnSpPr/>
            <p:nvPr/>
          </p:nvCxnSpPr>
          <p:spPr bwMode="auto">
            <a:xfrm>
              <a:off x="13445919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4" name="Straight Connector 333"/>
            <p:cNvCxnSpPr/>
            <p:nvPr/>
          </p:nvCxnSpPr>
          <p:spPr bwMode="auto">
            <a:xfrm>
              <a:off x="14090378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5" name="Straight Connector 334"/>
            <p:cNvCxnSpPr/>
            <p:nvPr/>
          </p:nvCxnSpPr>
          <p:spPr bwMode="auto">
            <a:xfrm>
              <a:off x="14738009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6" name="Straight Connector 335"/>
            <p:cNvCxnSpPr/>
            <p:nvPr/>
          </p:nvCxnSpPr>
          <p:spPr bwMode="auto">
            <a:xfrm>
              <a:off x="15382465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7" name="Straight Connector 336"/>
            <p:cNvCxnSpPr/>
            <p:nvPr/>
          </p:nvCxnSpPr>
          <p:spPr bwMode="auto">
            <a:xfrm>
              <a:off x="16026923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8" name="Straight Connector 337"/>
            <p:cNvCxnSpPr/>
            <p:nvPr/>
          </p:nvCxnSpPr>
          <p:spPr bwMode="auto">
            <a:xfrm>
              <a:off x="16668206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9" name="Straight Connector 338"/>
            <p:cNvCxnSpPr/>
            <p:nvPr/>
          </p:nvCxnSpPr>
          <p:spPr bwMode="auto">
            <a:xfrm>
              <a:off x="17309488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0" name="Straight Connector 339"/>
            <p:cNvCxnSpPr/>
            <p:nvPr/>
          </p:nvCxnSpPr>
          <p:spPr bwMode="auto">
            <a:xfrm>
              <a:off x="17953944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1" name="Straight Connector 340"/>
            <p:cNvCxnSpPr/>
            <p:nvPr/>
          </p:nvCxnSpPr>
          <p:spPr bwMode="auto">
            <a:xfrm flipV="1">
              <a:off x="12036368" y="7950628"/>
              <a:ext cx="6035040" cy="0"/>
            </a:xfrm>
            <a:prstGeom prst="line">
              <a:avLst/>
            </a:prstGeom>
            <a:noFill/>
            <a:ln w="2857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2" name="Straight Connector 341"/>
            <p:cNvCxnSpPr/>
            <p:nvPr/>
          </p:nvCxnSpPr>
          <p:spPr bwMode="auto">
            <a:xfrm flipV="1">
              <a:off x="12036368" y="7873626"/>
              <a:ext cx="6035040" cy="0"/>
            </a:xfrm>
            <a:prstGeom prst="line">
              <a:avLst/>
            </a:prstGeom>
            <a:noFill/>
            <a:ln w="2857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3" name="Straight Connector 342"/>
            <p:cNvCxnSpPr/>
            <p:nvPr/>
          </p:nvCxnSpPr>
          <p:spPr bwMode="auto">
            <a:xfrm flipV="1">
              <a:off x="12036368" y="7742722"/>
              <a:ext cx="6035040" cy="0"/>
            </a:xfrm>
            <a:prstGeom prst="line">
              <a:avLst/>
            </a:prstGeom>
            <a:noFill/>
            <a:ln w="2857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344" name="TextBox 254"/>
          <p:cNvSpPr txBox="1">
            <a:spLocks noChangeArrowheads="1"/>
          </p:cNvSpPr>
          <p:nvPr/>
        </p:nvSpPr>
        <p:spPr bwMode="auto">
          <a:xfrm>
            <a:off x="4575175" y="5934075"/>
            <a:ext cx="15509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206" tIns="25603" rIns="51206" bIns="25603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>
              <a:defRPr/>
            </a:pPr>
            <a:r>
              <a:rPr lang="en-US" sz="9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Light weight or no Cable Trays</a:t>
            </a:r>
          </a:p>
        </p:txBody>
      </p:sp>
      <p:grpSp>
        <p:nvGrpSpPr>
          <p:cNvPr id="25" name="Group 344"/>
          <p:cNvGrpSpPr>
            <a:grpSpLocks/>
          </p:cNvGrpSpPr>
          <p:nvPr/>
        </p:nvGrpSpPr>
        <p:grpSpPr bwMode="auto">
          <a:xfrm>
            <a:off x="4016375" y="6161088"/>
            <a:ext cx="3017838" cy="122237"/>
            <a:chOff x="12036368" y="7665720"/>
            <a:chExt cx="6035040" cy="292608"/>
          </a:xfrm>
        </p:grpSpPr>
        <p:cxnSp>
          <p:nvCxnSpPr>
            <p:cNvPr id="346" name="Straight Connector 345"/>
            <p:cNvCxnSpPr/>
            <p:nvPr/>
          </p:nvCxnSpPr>
          <p:spPr bwMode="auto">
            <a:xfrm>
              <a:off x="12157005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7" name="Straight Connector 346"/>
            <p:cNvCxnSpPr/>
            <p:nvPr/>
          </p:nvCxnSpPr>
          <p:spPr bwMode="auto">
            <a:xfrm>
              <a:off x="12798288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8" name="Straight Connector 347"/>
            <p:cNvCxnSpPr/>
            <p:nvPr/>
          </p:nvCxnSpPr>
          <p:spPr bwMode="auto">
            <a:xfrm>
              <a:off x="13445919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9" name="Straight Connector 348"/>
            <p:cNvCxnSpPr/>
            <p:nvPr/>
          </p:nvCxnSpPr>
          <p:spPr bwMode="auto">
            <a:xfrm>
              <a:off x="14090378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0" name="Straight Connector 349"/>
            <p:cNvCxnSpPr/>
            <p:nvPr/>
          </p:nvCxnSpPr>
          <p:spPr bwMode="auto">
            <a:xfrm>
              <a:off x="14738009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1" name="Straight Connector 350"/>
            <p:cNvCxnSpPr/>
            <p:nvPr/>
          </p:nvCxnSpPr>
          <p:spPr bwMode="auto">
            <a:xfrm>
              <a:off x="15382465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2" name="Straight Connector 351"/>
            <p:cNvCxnSpPr/>
            <p:nvPr/>
          </p:nvCxnSpPr>
          <p:spPr bwMode="auto">
            <a:xfrm>
              <a:off x="16026923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3" name="Straight Connector 352"/>
            <p:cNvCxnSpPr/>
            <p:nvPr/>
          </p:nvCxnSpPr>
          <p:spPr bwMode="auto">
            <a:xfrm>
              <a:off x="16668206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4" name="Straight Connector 353"/>
            <p:cNvCxnSpPr/>
            <p:nvPr/>
          </p:nvCxnSpPr>
          <p:spPr bwMode="auto">
            <a:xfrm>
              <a:off x="17309488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5" name="Straight Connector 354"/>
            <p:cNvCxnSpPr/>
            <p:nvPr/>
          </p:nvCxnSpPr>
          <p:spPr bwMode="auto">
            <a:xfrm>
              <a:off x="17953944" y="7665720"/>
              <a:ext cx="0" cy="29260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6" name="Straight Connector 355"/>
            <p:cNvCxnSpPr/>
            <p:nvPr/>
          </p:nvCxnSpPr>
          <p:spPr bwMode="auto">
            <a:xfrm flipV="1">
              <a:off x="12036368" y="7950728"/>
              <a:ext cx="6035040" cy="0"/>
            </a:xfrm>
            <a:prstGeom prst="line">
              <a:avLst/>
            </a:prstGeom>
            <a:noFill/>
            <a:ln w="2857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7" name="Straight Connector 356"/>
            <p:cNvCxnSpPr/>
            <p:nvPr/>
          </p:nvCxnSpPr>
          <p:spPr bwMode="auto">
            <a:xfrm flipV="1">
              <a:off x="12036368" y="7882326"/>
              <a:ext cx="6035040" cy="0"/>
            </a:xfrm>
            <a:prstGeom prst="line">
              <a:avLst/>
            </a:prstGeom>
            <a:noFill/>
            <a:ln w="2857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8" name="Straight Connector 357"/>
            <p:cNvCxnSpPr/>
            <p:nvPr/>
          </p:nvCxnSpPr>
          <p:spPr bwMode="auto">
            <a:xfrm flipV="1">
              <a:off x="12036368" y="7741722"/>
              <a:ext cx="6035040" cy="0"/>
            </a:xfrm>
            <a:prstGeom prst="line">
              <a:avLst/>
            </a:prstGeom>
            <a:noFill/>
            <a:ln w="2857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359" name="TextBox 354"/>
          <p:cNvSpPr txBox="1">
            <a:spLocks noChangeArrowheads="1"/>
          </p:cNvSpPr>
          <p:nvPr/>
        </p:nvSpPr>
        <p:spPr bwMode="auto">
          <a:xfrm>
            <a:off x="5881688" y="1450975"/>
            <a:ext cx="48577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solidFill>
                  <a:srgbClr val="C00000"/>
                </a:solidFill>
                <a:latin typeface="Calibri" panose="020F0502020204030204" pitchFamily="34" charset="0"/>
              </a:rPr>
              <a:t>Long PoE</a:t>
            </a:r>
          </a:p>
          <a:p>
            <a:pPr algn="ctr" eaLnBrk="1" hangingPunct="1"/>
            <a:r>
              <a:rPr lang="en-US" sz="800" b="1">
                <a:solidFill>
                  <a:srgbClr val="C00000"/>
                </a:solidFill>
                <a:latin typeface="Calibri" panose="020F0502020204030204" pitchFamily="34" charset="0"/>
              </a:rPr>
              <a:t>Cables</a:t>
            </a:r>
            <a:endParaRPr lang="en-US" sz="800" b="1" i="1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360" name="TextBox 354"/>
          <p:cNvSpPr txBox="1">
            <a:spLocks noChangeArrowheads="1"/>
          </p:cNvSpPr>
          <p:nvPr/>
        </p:nvSpPr>
        <p:spPr bwMode="auto">
          <a:xfrm>
            <a:off x="5765800" y="4310063"/>
            <a:ext cx="484188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solidFill>
                  <a:srgbClr val="C00000"/>
                </a:solidFill>
                <a:latin typeface="Calibri" panose="020F0502020204030204" pitchFamily="34" charset="0"/>
              </a:rPr>
              <a:t>Long PoE</a:t>
            </a:r>
          </a:p>
          <a:p>
            <a:pPr algn="ctr" eaLnBrk="1" hangingPunct="1"/>
            <a:r>
              <a:rPr lang="en-US" sz="800" b="1">
                <a:solidFill>
                  <a:srgbClr val="C00000"/>
                </a:solidFill>
                <a:latin typeface="Calibri" panose="020F0502020204030204" pitchFamily="34" charset="0"/>
              </a:rPr>
              <a:t>Cables</a:t>
            </a:r>
            <a:endParaRPr lang="en-US" sz="800" b="1" i="1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361" name="TextBox 354"/>
          <p:cNvSpPr txBox="1">
            <a:spLocks noChangeArrowheads="1"/>
          </p:cNvSpPr>
          <p:nvPr/>
        </p:nvSpPr>
        <p:spPr bwMode="auto">
          <a:xfrm>
            <a:off x="6538913" y="1736725"/>
            <a:ext cx="512762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solidFill>
                  <a:srgbClr val="C00000"/>
                </a:solidFill>
                <a:latin typeface="Calibri" panose="020F0502020204030204" pitchFamily="34" charset="0"/>
              </a:rPr>
              <a:t>Short PoE</a:t>
            </a:r>
          </a:p>
          <a:p>
            <a:pPr algn="ctr" eaLnBrk="1" hangingPunct="1"/>
            <a:r>
              <a:rPr lang="en-US" sz="800" b="1">
                <a:solidFill>
                  <a:srgbClr val="C00000"/>
                </a:solidFill>
                <a:latin typeface="Calibri" panose="020F0502020204030204" pitchFamily="34" charset="0"/>
              </a:rPr>
              <a:t>Cables</a:t>
            </a:r>
            <a:endParaRPr lang="en-US" sz="800" b="1" i="1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362" name="TextBox 354"/>
          <p:cNvSpPr txBox="1">
            <a:spLocks noChangeArrowheads="1"/>
          </p:cNvSpPr>
          <p:nvPr/>
        </p:nvSpPr>
        <p:spPr bwMode="auto">
          <a:xfrm>
            <a:off x="7232650" y="4383088"/>
            <a:ext cx="514350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206" tIns="25603" rIns="51206" bIns="25603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sz="800" b="1">
                <a:solidFill>
                  <a:srgbClr val="C00000"/>
                </a:solidFill>
                <a:latin typeface="Calibri" panose="020F0502020204030204" pitchFamily="34" charset="0"/>
              </a:rPr>
              <a:t>Short PoE</a:t>
            </a:r>
          </a:p>
          <a:p>
            <a:pPr algn="ctr" eaLnBrk="1" hangingPunct="1"/>
            <a:r>
              <a:rPr lang="en-US" sz="800" b="1">
                <a:solidFill>
                  <a:srgbClr val="C00000"/>
                </a:solidFill>
                <a:latin typeface="Calibri" panose="020F0502020204030204" pitchFamily="34" charset="0"/>
              </a:rPr>
              <a:t>Cables</a:t>
            </a:r>
            <a:endParaRPr lang="en-US" sz="800" b="1" i="1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363" name="Straight Connector 362"/>
          <p:cNvCxnSpPr/>
          <p:nvPr/>
        </p:nvCxnSpPr>
        <p:spPr bwMode="auto">
          <a:xfrm>
            <a:off x="8312150" y="5453063"/>
            <a:ext cx="285750" cy="26987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16" name="Picture 363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0" y="5300663"/>
            <a:ext cx="279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17" name="Picture 36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7900" y="5311775"/>
            <a:ext cx="2714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66" name="Straight Connector 365"/>
          <p:cNvCxnSpPr/>
          <p:nvPr/>
        </p:nvCxnSpPr>
        <p:spPr bwMode="auto">
          <a:xfrm>
            <a:off x="8313738" y="5780088"/>
            <a:ext cx="285750" cy="25400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19" name="Picture 366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925" y="5627688"/>
            <a:ext cx="27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20" name="Picture 36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9488" y="5637213"/>
            <a:ext cx="2730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69" name="Straight Connector 368"/>
          <p:cNvCxnSpPr/>
          <p:nvPr/>
        </p:nvCxnSpPr>
        <p:spPr bwMode="auto">
          <a:xfrm>
            <a:off x="7062788" y="5399088"/>
            <a:ext cx="969962" cy="53975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0" name="Straight Connector 369"/>
          <p:cNvCxnSpPr/>
          <p:nvPr/>
        </p:nvCxnSpPr>
        <p:spPr bwMode="auto">
          <a:xfrm>
            <a:off x="7062788" y="5399088"/>
            <a:ext cx="973137" cy="381000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5" name="Straight Connector 374"/>
          <p:cNvCxnSpPr/>
          <p:nvPr/>
        </p:nvCxnSpPr>
        <p:spPr bwMode="auto">
          <a:xfrm>
            <a:off x="2895600" y="4859338"/>
            <a:ext cx="5278438" cy="768350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/>
          <p:cNvCxnSpPr>
            <a:stCxn id="40" idx="3"/>
          </p:cNvCxnSpPr>
          <p:nvPr/>
        </p:nvCxnSpPr>
        <p:spPr bwMode="auto">
          <a:xfrm>
            <a:off x="2873375" y="4872038"/>
            <a:ext cx="5300663" cy="1060450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Flowchart: Extract 167"/>
          <p:cNvSpPr/>
          <p:nvPr/>
        </p:nvSpPr>
        <p:spPr>
          <a:xfrm rot="16200000" flipH="1">
            <a:off x="4528694" y="4922222"/>
            <a:ext cx="487680" cy="274320"/>
          </a:xfrm>
          <a:prstGeom prst="flowChartExtract">
            <a:avLst/>
          </a:prstGeom>
          <a:solidFill>
            <a:srgbClr val="FFC000"/>
          </a:solidFill>
          <a:ln w="3175"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0" tIns="0" rIns="0" bIns="51206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smtClean="0"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cs typeface="Calibri" pitchFamily="34" charset="0"/>
              </a:rPr>
              <a:t>8</a:t>
            </a:r>
            <a:endParaRPr lang="en-US" sz="800" dirty="0"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cs typeface="Calibri" pitchFamily="34" charset="0"/>
            </a:endParaRPr>
          </a:p>
        </p:txBody>
      </p:sp>
      <p:sp>
        <p:nvSpPr>
          <p:cNvPr id="169" name="Flowchart: Extract 168"/>
          <p:cNvSpPr/>
          <p:nvPr/>
        </p:nvSpPr>
        <p:spPr>
          <a:xfrm rot="16200000" flipH="1">
            <a:off x="4604894" y="5087173"/>
            <a:ext cx="487680" cy="274320"/>
          </a:xfrm>
          <a:prstGeom prst="flowChartExtract">
            <a:avLst/>
          </a:prstGeom>
          <a:solidFill>
            <a:srgbClr val="FFC000"/>
          </a:solidFill>
          <a:ln w="3175"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0" tIns="0" rIns="0" bIns="51206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smtClean="0"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cs typeface="Calibri" pitchFamily="34" charset="0"/>
              </a:rPr>
              <a:t>8</a:t>
            </a:r>
            <a:endParaRPr lang="en-US" sz="800" dirty="0"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cs typeface="Calibri" pitchFamily="34" charset="0"/>
            </a:endParaRPr>
          </a:p>
        </p:txBody>
      </p:sp>
      <p:sp>
        <p:nvSpPr>
          <p:cNvPr id="170" name="Flowchart: Extract 169"/>
          <p:cNvSpPr/>
          <p:nvPr/>
        </p:nvSpPr>
        <p:spPr>
          <a:xfrm rot="16200000" flipH="1">
            <a:off x="4681094" y="5287982"/>
            <a:ext cx="487680" cy="274320"/>
          </a:xfrm>
          <a:prstGeom prst="flowChartExtract">
            <a:avLst/>
          </a:prstGeom>
          <a:solidFill>
            <a:srgbClr val="FFC000"/>
          </a:solidFill>
          <a:ln w="3175"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0" tIns="0" rIns="0" bIns="51206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smtClean="0"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cs typeface="Calibri" pitchFamily="34" charset="0"/>
              </a:rPr>
              <a:t>8</a:t>
            </a:r>
            <a:endParaRPr lang="en-US" sz="800" dirty="0"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cs typeface="Calibri" pitchFamily="34" charset="0"/>
            </a:endParaRPr>
          </a:p>
        </p:txBody>
      </p:sp>
      <p:sp>
        <p:nvSpPr>
          <p:cNvPr id="266" name="TextBox 265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049582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after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18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18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5" presetID="29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2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14" presetID="2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2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40" presetID="2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16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16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16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17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7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300"/>
                            </p:stCondLst>
                            <p:childTnLst>
                              <p:par>
                                <p:cTn id="17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300"/>
                            </p:stCondLst>
                            <p:childTnLst>
                              <p:par>
                                <p:cTn id="181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300"/>
                            </p:stCondLst>
                            <p:childTnLst>
                              <p:par>
                                <p:cTn id="184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8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93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9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9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0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20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8" presetID="22" presetClass="exit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9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2" presetID="22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6" presetID="22" presetClass="exit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17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0" presetID="22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 nodeType="clickPar">
                      <p:stCondLst>
                        <p:cond delay="indefinite"/>
                      </p:stCondLst>
                      <p:childTnLst>
                        <p:par>
                          <p:cTn id="2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0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0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0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0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0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2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5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3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5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34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3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6" dur="2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68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 nodeType="clickPar">
                      <p:stCondLst>
                        <p:cond delay="indefinite"/>
                      </p:stCondLst>
                      <p:childTnLst>
                        <p:par>
                          <p:cTn id="3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4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7"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0"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3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6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9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2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5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8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1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4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7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0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3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 nodeType="clickPar">
                      <p:stCondLst>
                        <p:cond delay="indefinite"/>
                      </p:stCondLst>
                      <p:childTnLst>
                        <p:par>
                          <p:cTn id="4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0" presetID="7" presetClass="emph" presetSubtype="2" repeatCount="3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>
                                        <p:cTn id="431" dur="2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2" dur="2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3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5" dur="2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" grpId="0" animBg="1"/>
      <p:bldP spid="210" grpId="1" animBg="1"/>
      <p:bldP spid="47" grpId="0"/>
      <p:bldP spid="80" grpId="0"/>
      <p:bldP spid="84" grpId="0"/>
      <p:bldP spid="87" grpId="0"/>
      <p:bldP spid="122" grpId="0"/>
      <p:bldP spid="123" grpId="0"/>
      <p:bldP spid="131" grpId="0"/>
      <p:bldP spid="132" grpId="0"/>
      <p:bldP spid="141" grpId="0"/>
      <p:bldP spid="232" grpId="0"/>
      <p:bldP spid="233" grpId="0"/>
      <p:bldP spid="150" grpId="0"/>
      <p:bldP spid="265" grpId="0"/>
      <p:bldP spid="277" grpId="0"/>
      <p:bldP spid="313" grpId="0"/>
      <p:bldP spid="314" grpId="0"/>
      <p:bldP spid="189" grpId="0" animBg="1"/>
      <p:bldP spid="208" grpId="0"/>
      <p:bldP spid="250" grpId="0"/>
      <p:bldP spid="252" grpId="0"/>
      <p:bldP spid="235" grpId="0"/>
      <p:bldP spid="236" grpId="0"/>
      <p:bldP spid="237" grpId="0"/>
      <p:bldP spid="329" grpId="0"/>
      <p:bldP spid="344" grpId="0"/>
      <p:bldP spid="359" grpId="0"/>
      <p:bldP spid="360" grpId="0"/>
      <p:bldP spid="361" grpId="0"/>
      <p:bldP spid="3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196752"/>
            <a:ext cx="7851648" cy="1828800"/>
          </a:xfrm>
        </p:spPr>
        <p:txBody>
          <a:bodyPr/>
          <a:lstStyle/>
          <a:p>
            <a:endParaRPr lang="en-I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Rounded Rectangle 6"/>
          <p:cNvSpPr/>
          <p:nvPr/>
        </p:nvSpPr>
        <p:spPr>
          <a:xfrm>
            <a:off x="755576" y="548680"/>
            <a:ext cx="7553093" cy="4699423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179512" y="5517232"/>
            <a:ext cx="9144000" cy="66660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Less Energy, Less Space, More Scalable</a:t>
            </a:r>
            <a:endParaRPr lang="en-US" dirty="0"/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1283657" y="5286551"/>
            <a:ext cx="3343738" cy="2769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200" dirty="0" smtClean="0"/>
              <a:t>18  Racks</a:t>
            </a:r>
            <a:endParaRPr lang="en-US" sz="1200" b="0" dirty="0">
              <a:solidFill>
                <a:schemeClr val="tx1"/>
              </a:solidFill>
            </a:endParaRPr>
          </a:p>
        </p:txBody>
      </p:sp>
      <p:sp>
        <p:nvSpPr>
          <p:cNvPr id="10" name="Text Box 31"/>
          <p:cNvSpPr txBox="1">
            <a:spLocks noChangeArrowheads="1"/>
          </p:cNvSpPr>
          <p:nvPr/>
        </p:nvSpPr>
        <p:spPr bwMode="auto">
          <a:xfrm>
            <a:off x="5048728" y="1746571"/>
            <a:ext cx="2893102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i="1" dirty="0" smtClean="0">
                <a:solidFill>
                  <a:srgbClr val="008000"/>
                </a:solidFill>
              </a:rPr>
              <a:t>90% space reduction</a:t>
            </a:r>
            <a:endParaRPr lang="en-US" sz="1400" b="1" i="1" dirty="0">
              <a:solidFill>
                <a:srgbClr val="008000"/>
              </a:solidFill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768" y="2783062"/>
            <a:ext cx="1615601" cy="1203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0968" y="4018266"/>
            <a:ext cx="1615601" cy="1203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0968" y="1598403"/>
            <a:ext cx="1615601" cy="1203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0968" y="2783062"/>
            <a:ext cx="1615601" cy="1203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768" y="1598403"/>
            <a:ext cx="1615601" cy="1203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768" y="4018266"/>
            <a:ext cx="1615601" cy="1203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ounded Rectangle 16"/>
          <p:cNvSpPr/>
          <p:nvPr/>
        </p:nvSpPr>
        <p:spPr>
          <a:xfrm>
            <a:off x="1197527" y="1157679"/>
            <a:ext cx="3530583" cy="32998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Traditional LAN  (</a:t>
            </a:r>
            <a:r>
              <a:rPr lang="en-US" sz="12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2.000</a:t>
            </a: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users)</a:t>
            </a: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055824" y="1157679"/>
            <a:ext cx="2866397" cy="32998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POL (</a:t>
            </a:r>
            <a:r>
              <a:rPr lang="en-US" sz="12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8.000</a:t>
            </a: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users)</a:t>
            </a: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Text Box 23"/>
          <p:cNvSpPr txBox="1">
            <a:spLocks noChangeArrowheads="1"/>
          </p:cNvSpPr>
          <p:nvPr/>
        </p:nvSpPr>
        <p:spPr bwMode="auto">
          <a:xfrm>
            <a:off x="5048728" y="4711908"/>
            <a:ext cx="2893102" cy="4924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200" dirty="0" smtClean="0"/>
              <a:t>1 Rack</a:t>
            </a:r>
            <a:endParaRPr lang="en-US" sz="1200" b="0" dirty="0" smtClean="0">
              <a:solidFill>
                <a:schemeClr val="tx1"/>
              </a:solidFill>
            </a:endParaRPr>
          </a:p>
          <a:p>
            <a:pPr algn="ctr"/>
            <a:r>
              <a:rPr lang="en-US" sz="1400" b="1" i="1" dirty="0" smtClean="0"/>
              <a:t>4x the number of users!</a:t>
            </a:r>
            <a:endParaRPr lang="en-US" sz="1400" b="1" i="1" dirty="0">
              <a:solidFill>
                <a:schemeClr val="tx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6113030" y="2578308"/>
            <a:ext cx="775787" cy="2063520"/>
            <a:chOff x="6835974" y="3278659"/>
            <a:chExt cx="775787" cy="2063520"/>
          </a:xfrm>
        </p:grpSpPr>
        <p:pic>
          <p:nvPicPr>
            <p:cNvPr id="21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97175" y="3368377"/>
              <a:ext cx="661389" cy="195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97175" y="4474161"/>
              <a:ext cx="661389" cy="195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97175" y="4669292"/>
              <a:ext cx="661389" cy="195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35974" y="3722578"/>
              <a:ext cx="775787" cy="453264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</p:pic>
        <p:grpSp>
          <p:nvGrpSpPr>
            <p:cNvPr id="25" name="Group 24"/>
            <p:cNvGrpSpPr>
              <a:grpSpLocks/>
            </p:cNvGrpSpPr>
            <p:nvPr/>
          </p:nvGrpSpPr>
          <p:grpSpPr bwMode="auto">
            <a:xfrm>
              <a:off x="6900253" y="3278659"/>
              <a:ext cx="638362" cy="2063520"/>
              <a:chOff x="1392" y="1104"/>
              <a:chExt cx="576" cy="2208"/>
            </a:xfrm>
          </p:grpSpPr>
          <p:sp>
            <p:nvSpPr>
              <p:cNvPr id="38" name="Line 25"/>
              <p:cNvSpPr>
                <a:spLocks noChangeShapeType="1"/>
              </p:cNvSpPr>
              <p:nvPr/>
            </p:nvSpPr>
            <p:spPr bwMode="auto">
              <a:xfrm>
                <a:off x="1968" y="1104"/>
                <a:ext cx="0" cy="2208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39" name="Line 26"/>
              <p:cNvSpPr>
                <a:spLocks noChangeShapeType="1"/>
              </p:cNvSpPr>
              <p:nvPr/>
            </p:nvSpPr>
            <p:spPr bwMode="auto">
              <a:xfrm>
                <a:off x="1392" y="1104"/>
                <a:ext cx="0" cy="2208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40" name="Line 27"/>
              <p:cNvSpPr>
                <a:spLocks noChangeShapeType="1"/>
              </p:cNvSpPr>
              <p:nvPr/>
            </p:nvSpPr>
            <p:spPr bwMode="auto">
              <a:xfrm flipH="1">
                <a:off x="1392" y="3216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26" name="Freeform 25"/>
            <p:cNvSpPr/>
            <p:nvPr/>
          </p:nvSpPr>
          <p:spPr>
            <a:xfrm>
              <a:off x="7208071" y="3490394"/>
              <a:ext cx="62087" cy="318255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7186186" y="3498714"/>
              <a:ext cx="62087" cy="318255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Freeform 27"/>
            <p:cNvSpPr/>
            <p:nvPr/>
          </p:nvSpPr>
          <p:spPr>
            <a:xfrm>
              <a:off x="7154874" y="3494635"/>
              <a:ext cx="62087" cy="318255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Freeform 28"/>
            <p:cNvSpPr/>
            <p:nvPr/>
          </p:nvSpPr>
          <p:spPr>
            <a:xfrm>
              <a:off x="7132990" y="3502955"/>
              <a:ext cx="62087" cy="318255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Freeform 29"/>
            <p:cNvSpPr/>
            <p:nvPr/>
          </p:nvSpPr>
          <p:spPr>
            <a:xfrm>
              <a:off x="6920202" y="4041264"/>
              <a:ext cx="53197" cy="717746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7345777" y="4041264"/>
              <a:ext cx="53197" cy="493450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7292580" y="4041264"/>
              <a:ext cx="53197" cy="493450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Freeform 32"/>
            <p:cNvSpPr/>
            <p:nvPr/>
          </p:nvSpPr>
          <p:spPr>
            <a:xfrm>
              <a:off x="7239383" y="4041264"/>
              <a:ext cx="53197" cy="493450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Freeform 33"/>
            <p:cNvSpPr/>
            <p:nvPr/>
          </p:nvSpPr>
          <p:spPr>
            <a:xfrm>
              <a:off x="7186186" y="4041264"/>
              <a:ext cx="53197" cy="493450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Freeform 34"/>
            <p:cNvSpPr/>
            <p:nvPr/>
          </p:nvSpPr>
          <p:spPr>
            <a:xfrm>
              <a:off x="6973399" y="4041264"/>
              <a:ext cx="53197" cy="717746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7026596" y="4041264"/>
              <a:ext cx="53197" cy="717746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7079793" y="4041264"/>
              <a:ext cx="53197" cy="717746"/>
            </a:xfrm>
            <a:custGeom>
              <a:avLst/>
              <a:gdLst>
                <a:gd name="connsiteX0" fmla="*/ 19637 w 66188"/>
                <a:gd name="connsiteY0" fmla="*/ 402336 h 402336"/>
                <a:gd name="connsiteX1" fmla="*/ 16312 w 66188"/>
                <a:gd name="connsiteY1" fmla="*/ 269333 h 402336"/>
                <a:gd name="connsiteX2" fmla="*/ 26287 w 66188"/>
                <a:gd name="connsiteY2" fmla="*/ 232757 h 402336"/>
                <a:gd name="connsiteX3" fmla="*/ 36262 w 66188"/>
                <a:gd name="connsiteY3" fmla="*/ 212806 h 402336"/>
                <a:gd name="connsiteX4" fmla="*/ 46237 w 66188"/>
                <a:gd name="connsiteY4" fmla="*/ 209481 h 402336"/>
                <a:gd name="connsiteX5" fmla="*/ 49563 w 66188"/>
                <a:gd name="connsiteY5" fmla="*/ 199506 h 402336"/>
                <a:gd name="connsiteX6" fmla="*/ 59538 w 66188"/>
                <a:gd name="connsiteY6" fmla="*/ 179555 h 402336"/>
                <a:gd name="connsiteX7" fmla="*/ 66188 w 66188"/>
                <a:gd name="connsiteY7" fmla="*/ 139654 h 402336"/>
                <a:gd name="connsiteX8" fmla="*/ 59538 w 66188"/>
                <a:gd name="connsiteY8" fmla="*/ 53202 h 402336"/>
                <a:gd name="connsiteX9" fmla="*/ 56213 w 66188"/>
                <a:gd name="connsiteY9" fmla="*/ 33251 h 402336"/>
                <a:gd name="connsiteX10" fmla="*/ 52888 w 66188"/>
                <a:gd name="connsiteY10" fmla="*/ 0 h 40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188" h="402336">
                  <a:moveTo>
                    <a:pt x="19637" y="402336"/>
                  </a:moveTo>
                  <a:cubicBezTo>
                    <a:pt x="12798" y="275808"/>
                    <a:pt x="0" y="318270"/>
                    <a:pt x="16312" y="269333"/>
                  </a:cubicBezTo>
                  <a:cubicBezTo>
                    <a:pt x="22296" y="221460"/>
                    <a:pt x="13713" y="257907"/>
                    <a:pt x="26287" y="232757"/>
                  </a:cubicBezTo>
                  <a:cubicBezTo>
                    <a:pt x="30303" y="224725"/>
                    <a:pt x="28321" y="219159"/>
                    <a:pt x="36262" y="212806"/>
                  </a:cubicBezTo>
                  <a:cubicBezTo>
                    <a:pt x="38999" y="210617"/>
                    <a:pt x="42912" y="210589"/>
                    <a:pt x="46237" y="209481"/>
                  </a:cubicBezTo>
                  <a:cubicBezTo>
                    <a:pt x="47346" y="206156"/>
                    <a:pt x="47995" y="202641"/>
                    <a:pt x="49563" y="199506"/>
                  </a:cubicBezTo>
                  <a:cubicBezTo>
                    <a:pt x="56102" y="186429"/>
                    <a:pt x="56752" y="193485"/>
                    <a:pt x="59538" y="179555"/>
                  </a:cubicBezTo>
                  <a:cubicBezTo>
                    <a:pt x="62182" y="166333"/>
                    <a:pt x="66188" y="139654"/>
                    <a:pt x="66188" y="139654"/>
                  </a:cubicBezTo>
                  <a:cubicBezTo>
                    <a:pt x="64579" y="115517"/>
                    <a:pt x="62512" y="78486"/>
                    <a:pt x="59538" y="53202"/>
                  </a:cubicBezTo>
                  <a:cubicBezTo>
                    <a:pt x="58750" y="46506"/>
                    <a:pt x="57166" y="39925"/>
                    <a:pt x="56213" y="33251"/>
                  </a:cubicBezTo>
                  <a:cubicBezTo>
                    <a:pt x="52613" y="8051"/>
                    <a:pt x="52888" y="14694"/>
                    <a:pt x="52888" y="0"/>
                  </a:cubicBezTo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5736092" y="6027003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8563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/>
      <p:bldP spid="18" grpId="0" animBg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04963"/>
            <a:ext cx="8280400" cy="427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00225" y="1059418"/>
            <a:ext cx="5616575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IE" b="1" dirty="0">
                <a:cs typeface="+mn-cs"/>
              </a:rPr>
              <a:t>POL – GPON in Building Architecture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641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9"/>
          <p:cNvSpPr>
            <a:spLocks noGrp="1"/>
          </p:cNvSpPr>
          <p:nvPr/>
        </p:nvSpPr>
        <p:spPr>
          <a:xfrm>
            <a:off x="416078" y="194553"/>
            <a:ext cx="7053307" cy="100584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ts val="600"/>
              </a:spcBef>
              <a:spcAft>
                <a:spcPts val="900"/>
              </a:spcAft>
              <a:buNone/>
              <a:defRPr sz="3000" b="0" i="0" kern="1200">
                <a:solidFill>
                  <a:srgbClr val="00529B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GPON</a:t>
            </a:r>
            <a:br>
              <a:rPr lang="en-US" dirty="0" smtClean="0"/>
            </a:br>
            <a:r>
              <a:rPr lang="en-US" sz="2400" i="1" dirty="0" smtClean="0"/>
              <a:t>Passive Optical Network (PON)</a:t>
            </a:r>
            <a:endParaRPr lang="en-US" sz="2400" i="1" dirty="0"/>
          </a:p>
        </p:txBody>
      </p:sp>
      <p:sp>
        <p:nvSpPr>
          <p:cNvPr id="5" name="Date Placeholder 11"/>
          <p:cNvSpPr>
            <a:spLocks noGrp="1"/>
          </p:cNvSpPr>
          <p:nvPr/>
        </p:nvSpPr>
        <p:spPr>
          <a:xfrm>
            <a:off x="4434435" y="6412437"/>
            <a:ext cx="1014063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70945" y="1892806"/>
            <a:ext cx="9002109" cy="2843042"/>
            <a:chOff x="63064" y="1786762"/>
            <a:chExt cx="9002109" cy="2843042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633" y="2857605"/>
              <a:ext cx="1700597" cy="1166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 rot="20409058">
              <a:off x="5009443" y="2825750"/>
              <a:ext cx="2930525" cy="222250"/>
            </a:xfrm>
            <a:prstGeom prst="rect">
              <a:avLst/>
            </a:prstGeom>
            <a:solidFill>
              <a:srgbClr val="FFFF00">
                <a:alpha val="50195"/>
              </a:srgbClr>
            </a:solidFill>
            <a:ln w="12700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 rot="1133903" flipH="1">
              <a:off x="5102820" y="3983464"/>
              <a:ext cx="2292350" cy="220663"/>
            </a:xfrm>
            <a:prstGeom prst="rect">
              <a:avLst/>
            </a:prstGeom>
            <a:solidFill>
              <a:srgbClr val="FCF600">
                <a:alpha val="50195"/>
              </a:srgbClr>
            </a:solidFill>
            <a:ln w="12700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5267271" y="3443942"/>
              <a:ext cx="2930525" cy="222250"/>
            </a:xfrm>
            <a:prstGeom prst="rect">
              <a:avLst/>
            </a:prstGeom>
            <a:solidFill>
              <a:srgbClr val="FFFF00">
                <a:alpha val="50195"/>
              </a:srgbClr>
            </a:solidFill>
            <a:ln w="12700" algn="ctr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V="1">
              <a:off x="5202378" y="2436207"/>
              <a:ext cx="2528888" cy="930154"/>
            </a:xfrm>
            <a:prstGeom prst="line">
              <a:avLst/>
            </a:prstGeom>
            <a:noFill/>
            <a:ln w="19050">
              <a:solidFill>
                <a:srgbClr val="C1162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0" name="Line 23"/>
            <p:cNvSpPr>
              <a:spLocks noChangeShapeType="1"/>
            </p:cNvSpPr>
            <p:nvPr/>
          </p:nvSpPr>
          <p:spPr bwMode="auto">
            <a:xfrm flipV="1">
              <a:off x="5115906" y="3531036"/>
              <a:ext cx="2895600" cy="0"/>
            </a:xfrm>
            <a:prstGeom prst="line">
              <a:avLst/>
            </a:prstGeom>
            <a:noFill/>
            <a:ln w="19050">
              <a:solidFill>
                <a:srgbClr val="C1162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1" name="Line 24"/>
            <p:cNvSpPr>
              <a:spLocks noChangeShapeType="1"/>
            </p:cNvSpPr>
            <p:nvPr/>
          </p:nvSpPr>
          <p:spPr bwMode="auto">
            <a:xfrm>
              <a:off x="5190953" y="3684853"/>
              <a:ext cx="1777181" cy="616302"/>
            </a:xfrm>
            <a:prstGeom prst="line">
              <a:avLst/>
            </a:prstGeom>
            <a:noFill/>
            <a:ln w="19050">
              <a:solidFill>
                <a:srgbClr val="C1162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2" name="Line 25"/>
            <p:cNvSpPr>
              <a:spLocks noChangeShapeType="1"/>
            </p:cNvSpPr>
            <p:nvPr/>
          </p:nvSpPr>
          <p:spPr bwMode="auto">
            <a:xfrm flipV="1">
              <a:off x="5370797" y="2483486"/>
              <a:ext cx="2439299" cy="888036"/>
            </a:xfrm>
            <a:prstGeom prst="line">
              <a:avLst/>
            </a:prstGeom>
            <a:noFill/>
            <a:ln w="19050">
              <a:solidFill>
                <a:srgbClr val="33CC33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3" name="Line 26"/>
            <p:cNvSpPr>
              <a:spLocks noChangeShapeType="1"/>
            </p:cNvSpPr>
            <p:nvPr/>
          </p:nvSpPr>
          <p:spPr bwMode="auto">
            <a:xfrm>
              <a:off x="5428596" y="3591906"/>
              <a:ext cx="2743200" cy="9198"/>
            </a:xfrm>
            <a:prstGeom prst="line">
              <a:avLst/>
            </a:prstGeom>
            <a:noFill/>
            <a:ln w="19050">
              <a:solidFill>
                <a:srgbClr val="33CC33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4" name="Line 27"/>
            <p:cNvSpPr>
              <a:spLocks noChangeShapeType="1"/>
            </p:cNvSpPr>
            <p:nvPr/>
          </p:nvSpPr>
          <p:spPr bwMode="auto">
            <a:xfrm>
              <a:off x="5306573" y="3816236"/>
              <a:ext cx="1848091" cy="647719"/>
            </a:xfrm>
            <a:prstGeom prst="line">
              <a:avLst/>
            </a:prstGeom>
            <a:noFill/>
            <a:ln w="19050">
              <a:solidFill>
                <a:srgbClr val="33CC33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5" name="Text Box 29"/>
            <p:cNvSpPr txBox="1">
              <a:spLocks noChangeArrowheads="1"/>
            </p:cNvSpPr>
            <p:nvPr/>
          </p:nvSpPr>
          <p:spPr bwMode="auto">
            <a:xfrm>
              <a:off x="4106261" y="3957410"/>
              <a:ext cx="190500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dirty="0">
                  <a:solidFill>
                    <a:schemeClr val="tx1"/>
                  </a:solidFill>
                </a:rPr>
                <a:t>Optical Splitter</a:t>
              </a:r>
            </a:p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(1:32 or 1:16)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Text Box 30"/>
            <p:cNvSpPr txBox="1">
              <a:spLocks noChangeArrowheads="1"/>
            </p:cNvSpPr>
            <p:nvPr/>
          </p:nvSpPr>
          <p:spPr bwMode="auto">
            <a:xfrm>
              <a:off x="5543064" y="1786762"/>
              <a:ext cx="35221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905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1400" dirty="0">
                  <a:solidFill>
                    <a:schemeClr val="tx1"/>
                  </a:solidFill>
                </a:rPr>
                <a:t>Optical Network Terminals (ONT)</a:t>
              </a:r>
            </a:p>
          </p:txBody>
        </p:sp>
        <p:sp>
          <p:nvSpPr>
            <p:cNvPr id="27" name="Text Box 31"/>
            <p:cNvSpPr txBox="1">
              <a:spLocks noChangeArrowheads="1"/>
            </p:cNvSpPr>
            <p:nvPr/>
          </p:nvSpPr>
          <p:spPr bwMode="auto">
            <a:xfrm>
              <a:off x="231229" y="3920348"/>
              <a:ext cx="254317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905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1400" dirty="0">
                  <a:solidFill>
                    <a:schemeClr val="tx1"/>
                  </a:solidFill>
                </a:rPr>
                <a:t>Optical Line Terminal (OLT)</a:t>
              </a:r>
            </a:p>
          </p:txBody>
        </p:sp>
        <p:grpSp>
          <p:nvGrpSpPr>
            <p:cNvPr id="28" name="Group 27"/>
            <p:cNvGrpSpPr>
              <a:grpSpLocks/>
            </p:cNvGrpSpPr>
            <p:nvPr/>
          </p:nvGrpSpPr>
          <p:grpSpPr bwMode="auto">
            <a:xfrm>
              <a:off x="2164805" y="3050401"/>
              <a:ext cx="3041650" cy="1073151"/>
              <a:chOff x="1314" y="2140"/>
              <a:chExt cx="1916" cy="676"/>
            </a:xfrm>
          </p:grpSpPr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1402" y="2325"/>
                <a:ext cx="1828" cy="305"/>
              </a:xfrm>
              <a:prstGeom prst="rect">
                <a:avLst/>
              </a:prstGeom>
              <a:solidFill>
                <a:srgbClr val="FFFF00">
                  <a:alpha val="50195"/>
                </a:srgbClr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38" name="Text Box 34"/>
              <p:cNvSpPr txBox="1">
                <a:spLocks noChangeArrowheads="1"/>
              </p:cNvSpPr>
              <p:nvPr/>
            </p:nvSpPr>
            <p:spPr bwMode="auto">
              <a:xfrm>
                <a:off x="1336" y="2140"/>
                <a:ext cx="1673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/>
                <a:r>
                  <a:rPr lang="en-US" sz="1600" dirty="0">
                    <a:solidFill>
                      <a:schemeClr val="tx1"/>
                    </a:solidFill>
                  </a:rPr>
                  <a:t>1490nm</a:t>
                </a:r>
              </a:p>
            </p:txBody>
          </p:sp>
          <p:sp>
            <p:nvSpPr>
              <p:cNvPr id="39" name="Text Box 35"/>
              <p:cNvSpPr txBox="1">
                <a:spLocks noChangeArrowheads="1"/>
              </p:cNvSpPr>
              <p:nvPr/>
            </p:nvSpPr>
            <p:spPr bwMode="auto">
              <a:xfrm>
                <a:off x="1314" y="2604"/>
                <a:ext cx="1741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/>
                <a:r>
                  <a:rPr lang="en-US" sz="1600">
                    <a:solidFill>
                      <a:schemeClr val="tx1"/>
                    </a:solidFill>
                  </a:rPr>
                  <a:t>1310nm</a:t>
                </a:r>
              </a:p>
            </p:txBody>
          </p:sp>
          <p:sp>
            <p:nvSpPr>
              <p:cNvPr id="40" name="Line 36"/>
              <p:cNvSpPr>
                <a:spLocks noChangeShapeType="1"/>
              </p:cNvSpPr>
              <p:nvPr/>
            </p:nvSpPr>
            <p:spPr bwMode="auto">
              <a:xfrm flipV="1">
                <a:off x="1402" y="2391"/>
                <a:ext cx="1607" cy="0"/>
              </a:xfrm>
              <a:prstGeom prst="line">
                <a:avLst/>
              </a:prstGeom>
              <a:noFill/>
              <a:ln w="57150">
                <a:solidFill>
                  <a:srgbClr val="C11629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41" name="Line 37"/>
              <p:cNvSpPr>
                <a:spLocks noChangeShapeType="1"/>
              </p:cNvSpPr>
              <p:nvPr/>
            </p:nvSpPr>
            <p:spPr bwMode="auto">
              <a:xfrm flipV="1">
                <a:off x="1402" y="2562"/>
                <a:ext cx="1718" cy="0"/>
              </a:xfrm>
              <a:prstGeom prst="line">
                <a:avLst/>
              </a:prstGeom>
              <a:noFill/>
              <a:ln w="57150">
                <a:solidFill>
                  <a:srgbClr val="33CC33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29" name="Text Box 39"/>
            <p:cNvSpPr txBox="1">
              <a:spLocks noChangeArrowheads="1"/>
            </p:cNvSpPr>
            <p:nvPr/>
          </p:nvSpPr>
          <p:spPr bwMode="auto">
            <a:xfrm>
              <a:off x="63064" y="3163111"/>
              <a:ext cx="960438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eaLnBrk="1" hangingPunct="1"/>
              <a:r>
                <a:rPr lang="en-US" sz="1200" dirty="0">
                  <a:solidFill>
                    <a:srgbClr val="000099"/>
                  </a:solidFill>
                </a:rPr>
                <a:t>1G or 10G </a:t>
              </a:r>
            </a:p>
            <a:p>
              <a:pPr algn="r" eaLnBrk="1" hangingPunct="1"/>
              <a:r>
                <a:rPr lang="en-US" sz="1200" dirty="0">
                  <a:solidFill>
                    <a:srgbClr val="000099"/>
                  </a:solidFill>
                </a:rPr>
                <a:t>Network</a:t>
              </a:r>
            </a:p>
            <a:p>
              <a:pPr algn="r" eaLnBrk="1" hangingPunct="1"/>
              <a:r>
                <a:rPr lang="en-US" sz="1200" dirty="0">
                  <a:solidFill>
                    <a:srgbClr val="000099"/>
                  </a:solidFill>
                </a:rPr>
                <a:t>Uplinks</a:t>
              </a:r>
            </a:p>
          </p:txBody>
        </p:sp>
        <p:pic>
          <p:nvPicPr>
            <p:cNvPr id="30" name="Picture 29" descr="729.pn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6793" y="4248804"/>
              <a:ext cx="1997075" cy="381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30" descr="709.pn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2798" y="2103543"/>
              <a:ext cx="911225" cy="754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Text Box 47"/>
            <p:cNvSpPr txBox="1">
              <a:spLocks noChangeArrowheads="1"/>
            </p:cNvSpPr>
            <p:nvPr/>
          </p:nvSpPr>
          <p:spPr bwMode="auto">
            <a:xfrm>
              <a:off x="2459423" y="3440814"/>
              <a:ext cx="221505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1400" b="0" dirty="0" smtClean="0">
                  <a:solidFill>
                    <a:srgbClr val="000099"/>
                  </a:solidFill>
                </a:rPr>
                <a:t>20km/12mi to 30km/18mi</a:t>
              </a:r>
              <a:endParaRPr lang="en-US" sz="1400" b="0" dirty="0">
                <a:solidFill>
                  <a:srgbClr val="000099"/>
                </a:solidFill>
              </a:endParaRPr>
            </a:p>
          </p:txBody>
        </p:sp>
        <p:pic>
          <p:nvPicPr>
            <p:cNvPr id="33" name="Picture 32" descr="tlab_120_mini_ont_left.pn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7840" y="3033433"/>
              <a:ext cx="736090" cy="914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3" descr="splitter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9632" y="3321915"/>
              <a:ext cx="498476" cy="498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 Box 30"/>
            <p:cNvSpPr txBox="1">
              <a:spLocks noChangeArrowheads="1"/>
            </p:cNvSpPr>
            <p:nvPr/>
          </p:nvSpPr>
          <p:spPr bwMode="auto">
            <a:xfrm rot="20439394">
              <a:off x="5532110" y="2583743"/>
              <a:ext cx="150341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905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1200" b="0" dirty="0" smtClean="0">
                  <a:solidFill>
                    <a:schemeClr val="tx1"/>
                  </a:solidFill>
                </a:rPr>
                <a:t>Single mode fiber</a:t>
              </a:r>
              <a:endParaRPr lang="en-US" sz="1200" b="0" dirty="0">
                <a:solidFill>
                  <a:schemeClr val="tx1"/>
                </a:solidFill>
              </a:endParaRPr>
            </a:p>
          </p:txBody>
        </p:sp>
        <p:sp>
          <p:nvSpPr>
            <p:cNvPr id="36" name="Text Box 30"/>
            <p:cNvSpPr txBox="1">
              <a:spLocks noChangeArrowheads="1"/>
            </p:cNvSpPr>
            <p:nvPr/>
          </p:nvSpPr>
          <p:spPr bwMode="auto">
            <a:xfrm>
              <a:off x="2828356" y="2850401"/>
              <a:ext cx="150341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905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1200" b="0" dirty="0" smtClean="0">
                  <a:solidFill>
                    <a:schemeClr val="tx1"/>
                  </a:solidFill>
                </a:rPr>
                <a:t>Single mode fiber</a:t>
              </a:r>
              <a:endParaRPr lang="en-US" sz="1200" b="0" dirty="0">
                <a:solidFill>
                  <a:schemeClr val="tx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4684" y="1168528"/>
            <a:ext cx="4114800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1153511" y="4173091"/>
            <a:ext cx="7762438" cy="2152821"/>
            <a:chOff x="1066800" y="4525963"/>
            <a:chExt cx="7762438" cy="2153051"/>
          </a:xfrm>
        </p:grpSpPr>
        <p:sp>
          <p:nvSpPr>
            <p:cNvPr id="11" name="Text Box 14"/>
            <p:cNvSpPr txBox="1">
              <a:spLocks noChangeArrowheads="1"/>
            </p:cNvSpPr>
            <p:nvPr/>
          </p:nvSpPr>
          <p:spPr bwMode="auto">
            <a:xfrm>
              <a:off x="4330891" y="5078405"/>
              <a:ext cx="4498347" cy="1600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sz="1800" u="sng" dirty="0">
                  <a:solidFill>
                    <a:schemeClr val="tx1"/>
                  </a:solidFill>
                </a:rPr>
                <a:t>Passive Optical Network (PON)</a:t>
              </a:r>
            </a:p>
            <a:p>
              <a:pPr eaLnBrk="1" hangingPunct="1">
                <a:buClr>
                  <a:schemeClr val="bg2"/>
                </a:buClr>
                <a:buFont typeface="Wingdings" pitchFamily="2" charset="2"/>
                <a:buChar char="§"/>
              </a:pPr>
              <a:r>
                <a:rPr lang="en-US" sz="1600" b="0" dirty="0">
                  <a:solidFill>
                    <a:srgbClr val="003399"/>
                  </a:solidFill>
                </a:rPr>
                <a:t> Completely passive </a:t>
              </a:r>
              <a:r>
                <a:rPr lang="en-US" sz="1600" b="0" dirty="0" smtClean="0">
                  <a:solidFill>
                    <a:srgbClr val="003399"/>
                  </a:solidFill>
                </a:rPr>
                <a:t>infrastructure</a:t>
              </a:r>
              <a:endParaRPr lang="en-US" sz="1600" b="0" dirty="0">
                <a:solidFill>
                  <a:srgbClr val="003399"/>
                </a:solidFill>
              </a:endParaRPr>
            </a:p>
            <a:p>
              <a:pPr eaLnBrk="1" hangingPunct="1">
                <a:buClr>
                  <a:schemeClr val="bg2"/>
                </a:buClr>
                <a:buFont typeface="Wingdings" pitchFamily="2" charset="2"/>
                <a:buChar char="§"/>
              </a:pPr>
              <a:r>
                <a:rPr lang="en-US" sz="1600" b="0" dirty="0">
                  <a:solidFill>
                    <a:srgbClr val="003399"/>
                  </a:solidFill>
                </a:rPr>
                <a:t> Single fiber carries multiple </a:t>
              </a:r>
              <a:r>
                <a:rPr lang="en-US" sz="1600" b="0" dirty="0" smtClean="0">
                  <a:solidFill>
                    <a:srgbClr val="003399"/>
                  </a:solidFill>
                </a:rPr>
                <a:t>wavelengths</a:t>
              </a:r>
              <a:endParaRPr lang="en-US" sz="1600" b="0" dirty="0">
                <a:solidFill>
                  <a:srgbClr val="003399"/>
                </a:solidFill>
              </a:endParaRPr>
            </a:p>
            <a:p>
              <a:pPr eaLnBrk="1" hangingPunct="1">
                <a:buClr>
                  <a:schemeClr val="bg2"/>
                </a:buClr>
                <a:buFont typeface="Wingdings" pitchFamily="2" charset="2"/>
                <a:buChar char="§"/>
              </a:pPr>
              <a:r>
                <a:rPr lang="en-US" sz="1600" b="0" dirty="0">
                  <a:solidFill>
                    <a:srgbClr val="003399"/>
                  </a:solidFill>
                </a:rPr>
                <a:t> 2.48 Gbps </a:t>
              </a:r>
              <a:r>
                <a:rPr lang="en-US" sz="1600" b="0" dirty="0" smtClean="0">
                  <a:solidFill>
                    <a:srgbClr val="003399"/>
                  </a:solidFill>
                </a:rPr>
                <a:t>downstream</a:t>
              </a:r>
              <a:endParaRPr lang="en-US" sz="1600" b="0" dirty="0">
                <a:solidFill>
                  <a:srgbClr val="003399"/>
                </a:solidFill>
              </a:endParaRPr>
            </a:p>
            <a:p>
              <a:pPr eaLnBrk="1" hangingPunct="1">
                <a:buClr>
                  <a:schemeClr val="bg2"/>
                </a:buClr>
                <a:buFont typeface="Wingdings" pitchFamily="2" charset="2"/>
                <a:buChar char="§"/>
              </a:pPr>
              <a:r>
                <a:rPr lang="en-US" sz="1600" b="0" dirty="0">
                  <a:solidFill>
                    <a:srgbClr val="003399"/>
                  </a:solidFill>
                </a:rPr>
                <a:t> 1.24 Gbps </a:t>
              </a:r>
              <a:r>
                <a:rPr lang="en-US" sz="1600" b="0" dirty="0" smtClean="0">
                  <a:solidFill>
                    <a:srgbClr val="003399"/>
                  </a:solidFill>
                </a:rPr>
                <a:t>upstream</a:t>
              </a:r>
              <a:endParaRPr lang="en-US" sz="1600" b="0" dirty="0">
                <a:solidFill>
                  <a:srgbClr val="003399"/>
                </a:solidFill>
              </a:endParaRPr>
            </a:p>
            <a:p>
              <a:pPr eaLnBrk="1" hangingPunct="1">
                <a:buClr>
                  <a:schemeClr val="bg2"/>
                </a:buClr>
                <a:buFont typeface="Wingdings" pitchFamily="2" charset="2"/>
                <a:buChar char="§"/>
              </a:pPr>
              <a:r>
                <a:rPr lang="en-US" sz="1600" b="0" dirty="0">
                  <a:solidFill>
                    <a:srgbClr val="003399"/>
                  </a:solidFill>
                </a:rPr>
                <a:t> Serve Remote </a:t>
              </a:r>
              <a:r>
                <a:rPr lang="en-US" sz="1600" b="0" dirty="0" smtClean="0">
                  <a:solidFill>
                    <a:srgbClr val="003399"/>
                  </a:solidFill>
                </a:rPr>
                <a:t>Buildings </a:t>
              </a:r>
              <a:r>
                <a:rPr lang="en-US" sz="1600" b="0" dirty="0">
                  <a:solidFill>
                    <a:srgbClr val="003399"/>
                  </a:solidFill>
                </a:rPr>
                <a:t>Up to </a:t>
              </a:r>
              <a:r>
                <a:rPr lang="en-US" sz="1600" b="0" dirty="0" smtClean="0">
                  <a:solidFill>
                    <a:srgbClr val="003399"/>
                  </a:solidFill>
                </a:rPr>
                <a:t>20Km to 30Km</a:t>
              </a:r>
              <a:endParaRPr lang="en-US" sz="1600" b="0" dirty="0">
                <a:solidFill>
                  <a:srgbClr val="003399"/>
                </a:solidFill>
              </a:endParaRPr>
            </a:p>
          </p:txBody>
        </p:sp>
        <p:grpSp>
          <p:nvGrpSpPr>
            <p:cNvPr id="12" name="Group 11"/>
            <p:cNvGrpSpPr>
              <a:grpSpLocks/>
            </p:cNvGrpSpPr>
            <p:nvPr/>
          </p:nvGrpSpPr>
          <p:grpSpPr bwMode="auto">
            <a:xfrm>
              <a:off x="1066800" y="4525963"/>
              <a:ext cx="2927446" cy="2085975"/>
              <a:chOff x="1066800" y="4525963"/>
              <a:chExt cx="2927446" cy="2085975"/>
            </a:xfrm>
          </p:grpSpPr>
          <p:sp>
            <p:nvSpPr>
              <p:cNvPr id="13" name="AutoShape 16"/>
              <p:cNvSpPr>
                <a:spLocks noChangeArrowheads="1"/>
              </p:cNvSpPr>
              <p:nvPr/>
            </p:nvSpPr>
            <p:spPr bwMode="auto">
              <a:xfrm rot="16200000">
                <a:off x="2389283" y="5006976"/>
                <a:ext cx="2085975" cy="11239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81 w 21600"/>
                  <a:gd name="T13" fmla="*/ 5400 h 21600"/>
                  <a:gd name="T14" fmla="*/ 18892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rgbClr val="00529B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pic>
            <p:nvPicPr>
              <p:cNvPr id="14" name="Picture 13" descr="spar2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6800" y="5097458"/>
                <a:ext cx="1466850" cy="14668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2" name="TextBox 41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3665683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565149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sz="2800" b="1" dirty="0" smtClean="0">
                <a:latin typeface="Arial Bold" panose="020B0704020202020204" pitchFamily="34" charset="0"/>
              </a:rPr>
              <a:t>GPON</a:t>
            </a:r>
            <a:endParaRPr lang="en-US" sz="2800" b="1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207888" y="851179"/>
            <a:ext cx="8922574" cy="5722543"/>
          </a:xfrm>
          <a:prstGeom prst="roundRect">
            <a:avLst>
              <a:gd name="adj" fmla="val 325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54063" y="3790950"/>
            <a:ext cx="7785100" cy="873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/>
          <a:lstStyle/>
          <a:p>
            <a:pPr marL="401638" lvl="1" indent="-115888">
              <a:spcBef>
                <a:spcPct val="20000"/>
              </a:spcBef>
              <a:buClr>
                <a:srgbClr val="7280E7"/>
              </a:buClr>
              <a:buFont typeface="Wingdings" pitchFamily="2" charset="2"/>
              <a:buNone/>
              <a:defRPr/>
            </a:pPr>
            <a:endParaRPr lang="en-US" kern="0" dirty="0">
              <a:solidFill>
                <a:schemeClr val="bg2"/>
              </a:solidFill>
              <a:latin typeface="+mn-lt"/>
              <a:ea typeface="+mn-ea"/>
            </a:endParaRPr>
          </a:p>
          <a:p>
            <a:pPr marL="171450" indent="-171450">
              <a:spcBef>
                <a:spcPct val="20000"/>
              </a:spcBef>
              <a:buClr>
                <a:srgbClr val="7280E7"/>
              </a:buClr>
              <a:buFont typeface="Arial"/>
              <a:buChar char="•"/>
              <a:defRPr/>
            </a:pPr>
            <a:r>
              <a:rPr lang="en-US" sz="1600" b="1" kern="0" dirty="0">
                <a:solidFill>
                  <a:srgbClr val="000000"/>
                </a:solidFill>
                <a:latin typeface="+mn-lt"/>
                <a:ea typeface="+mn-ea"/>
              </a:rPr>
              <a:t>Each PON supports a single optical fiber carrying 2 wavelengths, a   rate of 2.4G/1.2G, up to 64 end devices, and a maximum span of 20km</a:t>
            </a:r>
          </a:p>
        </p:txBody>
      </p:sp>
      <p:sp>
        <p:nvSpPr>
          <p:cNvPr id="9222" name="Rectangle 3"/>
          <p:cNvSpPr>
            <a:spLocks noChangeArrowheads="1"/>
          </p:cNvSpPr>
          <p:nvPr/>
        </p:nvSpPr>
        <p:spPr bwMode="auto">
          <a:xfrm>
            <a:off x="685800" y="5410200"/>
            <a:ext cx="8153400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71450" indent="-1714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401638" indent="-11588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lvl="1">
              <a:lnSpc>
                <a:spcPct val="90000"/>
              </a:lnSpc>
              <a:spcBef>
                <a:spcPct val="20000"/>
              </a:spcBef>
              <a:buClr>
                <a:srgbClr val="7280E7"/>
              </a:buClr>
            </a:pPr>
            <a:endParaRPr lang="en-US" sz="1800" b="1"/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280E7"/>
              </a:buClr>
              <a:buFontTx/>
              <a:buChar char="•"/>
            </a:pPr>
            <a:r>
              <a:rPr lang="en-US" sz="1600" b="1"/>
              <a:t>GPON Standard Supports Overlay Wavelengths within the 15xx range</a:t>
            </a:r>
          </a:p>
          <a:p>
            <a:pPr lvl="1">
              <a:lnSpc>
                <a:spcPct val="90000"/>
              </a:lnSpc>
              <a:spcBef>
                <a:spcPct val="20000"/>
              </a:spcBef>
              <a:buClr>
                <a:srgbClr val="7280E7"/>
              </a:buClr>
              <a:buFontTx/>
              <a:buChar char="–"/>
            </a:pPr>
            <a:r>
              <a:rPr lang="en-US" sz="1400"/>
              <a:t>Currently used to support RF-based video delivery</a:t>
            </a:r>
          </a:p>
          <a:p>
            <a:pPr lvl="1">
              <a:lnSpc>
                <a:spcPct val="90000"/>
              </a:lnSpc>
              <a:spcBef>
                <a:spcPct val="20000"/>
              </a:spcBef>
              <a:buClr>
                <a:srgbClr val="7280E7"/>
              </a:buClr>
              <a:buFontTx/>
              <a:buChar char="–"/>
            </a:pPr>
            <a:r>
              <a:rPr lang="en-US" sz="1400"/>
              <a:t>In the near future will be used to support DWDM services</a:t>
            </a:r>
          </a:p>
        </p:txBody>
      </p:sp>
      <p:grpSp>
        <p:nvGrpSpPr>
          <p:cNvPr id="9223" name="Group 11"/>
          <p:cNvGrpSpPr>
            <a:grpSpLocks/>
          </p:cNvGrpSpPr>
          <p:nvPr/>
        </p:nvGrpSpPr>
        <p:grpSpPr bwMode="auto">
          <a:xfrm>
            <a:off x="822325" y="1143000"/>
            <a:ext cx="1236663" cy="1960563"/>
            <a:chOff x="518" y="720"/>
            <a:chExt cx="779" cy="1235"/>
          </a:xfrm>
        </p:grpSpPr>
        <p:pic>
          <p:nvPicPr>
            <p:cNvPr id="9279" name="Picture 12" descr="cloud"/>
            <p:cNvPicPr preferRelativeResize="0"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" y="1565"/>
              <a:ext cx="577" cy="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280" name="Group 13"/>
            <p:cNvGrpSpPr>
              <a:grpSpLocks/>
            </p:cNvGrpSpPr>
            <p:nvPr/>
          </p:nvGrpSpPr>
          <p:grpSpPr bwMode="auto">
            <a:xfrm>
              <a:off x="526" y="1179"/>
              <a:ext cx="628" cy="375"/>
              <a:chOff x="307" y="1832"/>
              <a:chExt cx="568" cy="295"/>
            </a:xfrm>
          </p:grpSpPr>
          <p:pic>
            <p:nvPicPr>
              <p:cNvPr id="9285" name="Picture 14" descr="cloud"/>
              <p:cNvPicPr preferRelativeResize="0">
                <a:picLocks noChangeAspect="1" noChangeArrowheads="1"/>
              </p:cNvPicPr>
              <p:nvPr/>
            </p:nvPicPr>
            <p:blipFill>
              <a:blip r:embed="rId3" cstate="print">
                <a:grayscl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" y="1832"/>
                <a:ext cx="522" cy="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86" name="Text Box 15"/>
              <p:cNvSpPr txBox="1">
                <a:spLocks noChangeArrowheads="1"/>
              </p:cNvSpPr>
              <p:nvPr/>
            </p:nvSpPr>
            <p:spPr bwMode="auto">
              <a:xfrm>
                <a:off x="393" y="1906"/>
                <a:ext cx="482" cy="1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85039" tIns="42520" rIns="85039" bIns="42520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en-US" altLang="ko-KR" sz="1100" b="1">
                    <a:solidFill>
                      <a:srgbClr val="000000"/>
                    </a:solidFill>
                    <a:ea typeface="Batang" panose="02030600000101010101" pitchFamily="18" charset="-127"/>
                  </a:rPr>
                  <a:t>Data</a:t>
                </a:r>
                <a:endParaRPr lang="en-US" sz="1100" b="1">
                  <a:ea typeface="Batang" panose="02030600000101010101" pitchFamily="18" charset="-127"/>
                </a:endParaRPr>
              </a:p>
            </p:txBody>
          </p:sp>
        </p:grpSp>
        <p:sp>
          <p:nvSpPr>
            <p:cNvPr id="9281" name="Text Box 16"/>
            <p:cNvSpPr txBox="1">
              <a:spLocks noChangeArrowheads="1"/>
            </p:cNvSpPr>
            <p:nvPr/>
          </p:nvSpPr>
          <p:spPr bwMode="auto">
            <a:xfrm>
              <a:off x="569" y="1621"/>
              <a:ext cx="679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5039" tIns="42520" rIns="85039" bIns="42520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en-US" altLang="ko-KR" sz="1100" b="1">
                  <a:solidFill>
                    <a:srgbClr val="000000"/>
                  </a:solidFill>
                  <a:ea typeface="Batang" panose="02030600000101010101" pitchFamily="18" charset="-127"/>
                </a:rPr>
                <a:t>Switched Video</a:t>
              </a:r>
              <a:endParaRPr lang="en-US" sz="1100" b="1">
                <a:ea typeface="Batang" panose="02030600000101010101" pitchFamily="18" charset="-127"/>
              </a:endParaRPr>
            </a:p>
          </p:txBody>
        </p:sp>
        <p:grpSp>
          <p:nvGrpSpPr>
            <p:cNvPr id="9282" name="Group 17"/>
            <p:cNvGrpSpPr>
              <a:grpSpLocks/>
            </p:cNvGrpSpPr>
            <p:nvPr/>
          </p:nvGrpSpPr>
          <p:grpSpPr bwMode="auto">
            <a:xfrm>
              <a:off x="519" y="720"/>
              <a:ext cx="778" cy="429"/>
              <a:chOff x="1392" y="819"/>
              <a:chExt cx="703" cy="337"/>
            </a:xfrm>
          </p:grpSpPr>
          <p:pic>
            <p:nvPicPr>
              <p:cNvPr id="9283" name="Picture 18" descr="cloud"/>
              <p:cNvPicPr preferRelativeResize="0">
                <a:picLocks noChangeAspect="1" noChangeArrowheads="1"/>
              </p:cNvPicPr>
              <p:nvPr/>
            </p:nvPicPr>
            <p:blipFill>
              <a:blip r:embed="rId2" cstate="print">
                <a:grayscl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92" y="819"/>
                <a:ext cx="522" cy="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84" name="Text Box 19"/>
              <p:cNvSpPr txBox="1">
                <a:spLocks noChangeArrowheads="1"/>
              </p:cNvSpPr>
              <p:nvPr/>
            </p:nvSpPr>
            <p:spPr bwMode="auto">
              <a:xfrm>
                <a:off x="1481" y="894"/>
                <a:ext cx="614" cy="2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85039" tIns="42520" rIns="85039" bIns="42520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en-US" altLang="ko-KR" sz="1100" b="1">
                    <a:solidFill>
                      <a:srgbClr val="000000"/>
                    </a:solidFill>
                    <a:ea typeface="Batang" panose="02030600000101010101" pitchFamily="18" charset="-127"/>
                  </a:rPr>
                  <a:t>Voice</a:t>
                </a:r>
                <a:endParaRPr lang="en-US" sz="1100" b="1">
                  <a:ea typeface="Batang" panose="02030600000101010101" pitchFamily="18" charset="-127"/>
                </a:endParaRPr>
              </a:p>
            </p:txBody>
          </p:sp>
        </p:grpSp>
      </p:grpSp>
      <p:grpSp>
        <p:nvGrpSpPr>
          <p:cNvPr id="9224" name="Group 20"/>
          <p:cNvGrpSpPr>
            <a:grpSpLocks/>
          </p:cNvGrpSpPr>
          <p:nvPr/>
        </p:nvGrpSpPr>
        <p:grpSpPr bwMode="auto">
          <a:xfrm>
            <a:off x="4006850" y="1095375"/>
            <a:ext cx="2847975" cy="276225"/>
            <a:chOff x="2524" y="690"/>
            <a:chExt cx="1794" cy="174"/>
          </a:xfrm>
        </p:grpSpPr>
        <p:sp>
          <p:nvSpPr>
            <p:cNvPr id="9276" name="Text Box 21"/>
            <p:cNvSpPr txBox="1">
              <a:spLocks noChangeArrowheads="1"/>
            </p:cNvSpPr>
            <p:nvPr/>
          </p:nvSpPr>
          <p:spPr bwMode="auto">
            <a:xfrm>
              <a:off x="3120" y="690"/>
              <a:ext cx="658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30609" tIns="65305" rIns="130609" bIns="65305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en-US" sz="1200" b="1" i="1"/>
                <a:t>0 – 20Km</a:t>
              </a:r>
              <a:endParaRPr lang="en-US" sz="1200" b="1" i="1">
                <a:sym typeface="Wingdings" panose="05000000000000000000" pitchFamily="2" charset="2"/>
              </a:endParaRPr>
            </a:p>
          </p:txBody>
        </p:sp>
        <p:sp>
          <p:nvSpPr>
            <p:cNvPr id="9277" name="Line 22"/>
            <p:cNvSpPr>
              <a:spLocks noChangeShapeType="1"/>
            </p:cNvSpPr>
            <p:nvPr/>
          </p:nvSpPr>
          <p:spPr bwMode="auto">
            <a:xfrm flipV="1">
              <a:off x="2524" y="750"/>
              <a:ext cx="606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9278" name="Line 23"/>
            <p:cNvSpPr>
              <a:spLocks noChangeShapeType="1"/>
            </p:cNvSpPr>
            <p:nvPr/>
          </p:nvSpPr>
          <p:spPr bwMode="auto">
            <a:xfrm flipH="1">
              <a:off x="3664" y="744"/>
              <a:ext cx="65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</p:grpSp>
      <p:sp>
        <p:nvSpPr>
          <p:cNvPr id="9225" name="Rectangle 24"/>
          <p:cNvSpPr>
            <a:spLocks noChangeArrowheads="1"/>
          </p:cNvSpPr>
          <p:nvPr/>
        </p:nvSpPr>
        <p:spPr bwMode="auto">
          <a:xfrm>
            <a:off x="749300" y="5219700"/>
            <a:ext cx="58134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401638" indent="-11588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lvl="1">
              <a:lnSpc>
                <a:spcPct val="90000"/>
              </a:lnSpc>
              <a:spcBef>
                <a:spcPct val="20000"/>
              </a:spcBef>
              <a:buClr>
                <a:srgbClr val="7280E7"/>
              </a:buClr>
              <a:buFontTx/>
              <a:buChar char="–"/>
            </a:pPr>
            <a:r>
              <a:rPr lang="en-US" sz="1400"/>
              <a:t>1310 nm upstream (TDMA) carrying Voice, Data and Video Signaling traffic</a:t>
            </a:r>
          </a:p>
        </p:txBody>
      </p:sp>
      <p:sp>
        <p:nvSpPr>
          <p:cNvPr id="9226" name="Rectangle 25"/>
          <p:cNvSpPr>
            <a:spLocks noChangeArrowheads="1"/>
          </p:cNvSpPr>
          <p:nvPr/>
        </p:nvSpPr>
        <p:spPr bwMode="auto">
          <a:xfrm>
            <a:off x="762000" y="4686300"/>
            <a:ext cx="581342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401638" indent="-11588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lvl="1">
              <a:lnSpc>
                <a:spcPct val="90000"/>
              </a:lnSpc>
              <a:spcBef>
                <a:spcPct val="20000"/>
              </a:spcBef>
              <a:buClr>
                <a:srgbClr val="7280E7"/>
              </a:buClr>
              <a:buFontTx/>
              <a:buChar char="–"/>
            </a:pPr>
            <a:r>
              <a:rPr lang="en-US" sz="1400"/>
              <a:t>1490 nm downstream (TDM) carrying Voice, Data and Switched Video traffic</a:t>
            </a:r>
          </a:p>
        </p:txBody>
      </p:sp>
      <p:sp>
        <p:nvSpPr>
          <p:cNvPr id="23" name="Text Box 27"/>
          <p:cNvSpPr txBox="1">
            <a:spLocks noChangeArrowheads="1"/>
          </p:cNvSpPr>
          <p:nvPr/>
        </p:nvSpPr>
        <p:spPr bwMode="auto">
          <a:xfrm>
            <a:off x="4892675" y="2017713"/>
            <a:ext cx="522288" cy="2047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5039" tIns="42520" rIns="85039" bIns="42520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lang="en-US" altLang="ko-KR" sz="1200" b="1" smtClean="0">
                <a:effectLst>
                  <a:outerShdw blurRad="38100" dist="38100" dir="2700000" algn="tl">
                    <a:srgbClr val="DDDDDD"/>
                  </a:outerShdw>
                </a:effectLst>
                <a:ea typeface="Batang" charset="0"/>
                <a:cs typeface="Batang" charset="0"/>
              </a:rPr>
              <a:t>1:32</a:t>
            </a:r>
            <a:endParaRPr lang="en-US" sz="1200" b="1" smtClean="0">
              <a:effectLst>
                <a:outerShdw blurRad="38100" dist="38100" dir="2700000" algn="tl">
                  <a:srgbClr val="DDDDDD"/>
                </a:outerShdw>
              </a:effectLst>
              <a:ea typeface="Batang" charset="0"/>
              <a:cs typeface="Batang" charset="0"/>
            </a:endParaRPr>
          </a:p>
        </p:txBody>
      </p:sp>
      <p:grpSp>
        <p:nvGrpSpPr>
          <p:cNvPr id="9228" name="Group 28"/>
          <p:cNvGrpSpPr>
            <a:grpSpLocks/>
          </p:cNvGrpSpPr>
          <p:nvPr/>
        </p:nvGrpSpPr>
        <p:grpSpPr bwMode="auto">
          <a:xfrm>
            <a:off x="7435850" y="1082675"/>
            <a:ext cx="1555750" cy="2955925"/>
            <a:chOff x="4684" y="682"/>
            <a:chExt cx="980" cy="1862"/>
          </a:xfrm>
        </p:grpSpPr>
        <p:sp>
          <p:nvSpPr>
            <p:cNvPr id="25" name="Text Box 29"/>
            <p:cNvSpPr txBox="1">
              <a:spLocks noChangeArrowheads="1"/>
            </p:cNvSpPr>
            <p:nvPr/>
          </p:nvSpPr>
          <p:spPr bwMode="auto">
            <a:xfrm>
              <a:off x="4944" y="720"/>
              <a:ext cx="624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85039" tIns="42520" rIns="85039" bIns="42520" anchor="ctr"/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lang="en-US" altLang="ko-KR" sz="1100" b="1" dirty="0" smtClean="0">
                  <a:solidFill>
                    <a:srgbClr val="292929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ea typeface="Batang" charset="0"/>
                  <a:cs typeface="Batang" charset="0"/>
                </a:rPr>
                <a:t>Desktop</a:t>
              </a:r>
            </a:p>
            <a:p>
              <a:pPr>
                <a:defRPr/>
              </a:pPr>
              <a:r>
                <a:rPr lang="en-US" altLang="ko-KR" sz="1100" b="1" dirty="0" smtClean="0">
                  <a:solidFill>
                    <a:srgbClr val="292929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ea typeface="Batang" charset="0"/>
                  <a:cs typeface="Batang" charset="0"/>
                </a:rPr>
                <a:t>Terminal</a:t>
              </a:r>
            </a:p>
            <a:p>
              <a:pPr>
                <a:defRPr/>
              </a:pPr>
              <a:r>
                <a:rPr lang="en-US" altLang="ko-KR" sz="1100" b="1" dirty="0" smtClean="0">
                  <a:solidFill>
                    <a:srgbClr val="292929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ea typeface="Batang" charset="0"/>
                  <a:cs typeface="Batang" charset="0"/>
                </a:rPr>
                <a:t>(ONT)</a:t>
              </a:r>
              <a:endParaRPr lang="en-US" sz="1100" b="1" dirty="0" smtClean="0">
                <a:effectLst>
                  <a:outerShdw blurRad="38100" dist="38100" dir="2700000" algn="tl">
                    <a:srgbClr val="DDDDDD"/>
                  </a:outerShdw>
                </a:effectLst>
                <a:ea typeface="Batang" charset="0"/>
                <a:cs typeface="Batang" charset="0"/>
              </a:endParaRPr>
            </a:p>
          </p:txBody>
        </p:sp>
        <p:pic>
          <p:nvPicPr>
            <p:cNvPr id="9272" name="Picture 30" descr="ONT1100GE_in_stand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9" y="682"/>
              <a:ext cx="262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73" name="Picture 31" descr="ONT1100GE_in_stand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4" y="1342"/>
              <a:ext cx="262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74" name="Picture 4" descr="Moto-prod1-001896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4" y="2016"/>
              <a:ext cx="271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 Box 33"/>
            <p:cNvSpPr txBox="1">
              <a:spLocks noChangeArrowheads="1"/>
            </p:cNvSpPr>
            <p:nvPr/>
          </p:nvSpPr>
          <p:spPr bwMode="auto">
            <a:xfrm>
              <a:off x="5040" y="2112"/>
              <a:ext cx="624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85039" tIns="42520" rIns="85039" bIns="42520" anchor="ctr"/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lang="en-US" altLang="ko-KR" sz="1100" b="1" dirty="0" smtClean="0">
                  <a:solidFill>
                    <a:srgbClr val="292929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ea typeface="Batang" charset="0"/>
                  <a:cs typeface="Batang" charset="0"/>
                </a:rPr>
                <a:t>MTU</a:t>
              </a:r>
            </a:p>
            <a:p>
              <a:pPr>
                <a:defRPr/>
              </a:pPr>
              <a:r>
                <a:rPr lang="en-US" altLang="ko-KR" sz="1100" b="1" dirty="0" smtClean="0">
                  <a:solidFill>
                    <a:srgbClr val="292929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ea typeface="Batang" charset="0"/>
                  <a:cs typeface="Batang" charset="0"/>
                </a:rPr>
                <a:t>Terminal</a:t>
              </a:r>
            </a:p>
            <a:p>
              <a:pPr>
                <a:defRPr/>
              </a:pPr>
              <a:r>
                <a:rPr lang="en-US" altLang="ko-KR" sz="1100" b="1" dirty="0" smtClean="0">
                  <a:solidFill>
                    <a:srgbClr val="292929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ea typeface="Batang" charset="0"/>
                  <a:cs typeface="Batang" charset="0"/>
                </a:rPr>
                <a:t>(ONT)</a:t>
              </a:r>
              <a:endParaRPr lang="en-US" sz="1100" b="1" dirty="0" smtClean="0">
                <a:effectLst>
                  <a:outerShdw blurRad="38100" dist="38100" dir="2700000" algn="tl">
                    <a:srgbClr val="DDDDDD"/>
                  </a:outerShdw>
                </a:effectLst>
                <a:ea typeface="Batang" charset="0"/>
                <a:cs typeface="Batang" charset="0"/>
              </a:endParaRPr>
            </a:p>
          </p:txBody>
        </p:sp>
      </p:grpSp>
      <p:grpSp>
        <p:nvGrpSpPr>
          <p:cNvPr id="9229" name="Group 34"/>
          <p:cNvGrpSpPr>
            <a:grpSpLocks/>
          </p:cNvGrpSpPr>
          <p:nvPr/>
        </p:nvGrpSpPr>
        <p:grpSpPr bwMode="auto">
          <a:xfrm>
            <a:off x="3581400" y="1371600"/>
            <a:ext cx="3817938" cy="2162175"/>
            <a:chOff x="2256" y="864"/>
            <a:chExt cx="2405" cy="1362"/>
          </a:xfrm>
        </p:grpSpPr>
        <p:grpSp>
          <p:nvGrpSpPr>
            <p:cNvPr id="9266" name="Group 35"/>
            <p:cNvGrpSpPr>
              <a:grpSpLocks/>
            </p:cNvGrpSpPr>
            <p:nvPr/>
          </p:nvGrpSpPr>
          <p:grpSpPr bwMode="auto">
            <a:xfrm>
              <a:off x="2256" y="864"/>
              <a:ext cx="2405" cy="1362"/>
              <a:chOff x="2256" y="859"/>
              <a:chExt cx="2405" cy="1362"/>
            </a:xfrm>
          </p:grpSpPr>
          <p:sp>
            <p:nvSpPr>
              <p:cNvPr id="9268" name="Line 36"/>
              <p:cNvSpPr>
                <a:spLocks noChangeShapeType="1"/>
              </p:cNvSpPr>
              <p:nvPr/>
            </p:nvSpPr>
            <p:spPr bwMode="auto">
              <a:xfrm flipV="1">
                <a:off x="3264" y="859"/>
                <a:ext cx="1391" cy="629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lIns="130609" tIns="65305" rIns="130609" bIns="65305"/>
              <a:lstStyle/>
              <a:p>
                <a:endParaRPr lang="en-IE"/>
              </a:p>
            </p:txBody>
          </p:sp>
          <p:sp>
            <p:nvSpPr>
              <p:cNvPr id="9269" name="Line 37"/>
              <p:cNvSpPr>
                <a:spLocks noChangeShapeType="1"/>
              </p:cNvSpPr>
              <p:nvPr/>
            </p:nvSpPr>
            <p:spPr bwMode="auto">
              <a:xfrm flipV="1">
                <a:off x="2256" y="1488"/>
                <a:ext cx="2404" cy="9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9270" name="Line 38"/>
              <p:cNvSpPr>
                <a:spLocks noChangeShapeType="1"/>
              </p:cNvSpPr>
              <p:nvPr/>
            </p:nvSpPr>
            <p:spPr bwMode="auto">
              <a:xfrm>
                <a:off x="3264" y="1488"/>
                <a:ext cx="1397" cy="733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lIns="130609" tIns="65305" rIns="130609" bIns="65305"/>
              <a:lstStyle/>
              <a:p>
                <a:endParaRPr lang="en-IE"/>
              </a:p>
            </p:txBody>
          </p:sp>
        </p:grpSp>
        <p:sp>
          <p:nvSpPr>
            <p:cNvPr id="9267" name="AutoShape 39"/>
            <p:cNvSpPr>
              <a:spLocks noChangeArrowheads="1"/>
            </p:cNvSpPr>
            <p:nvPr/>
          </p:nvSpPr>
          <p:spPr bwMode="auto">
            <a:xfrm rot="-5400000">
              <a:off x="3196" y="1459"/>
              <a:ext cx="206" cy="115"/>
            </a:xfrm>
            <a:prstGeom prst="triangle">
              <a:avLst>
                <a:gd name="adj" fmla="val 50000"/>
              </a:avLst>
            </a:prstGeom>
            <a:solidFill>
              <a:srgbClr val="DDDDDD"/>
            </a:solidFill>
            <a:ln w="9525">
              <a:miter lim="800000"/>
              <a:headEnd/>
              <a:tailEnd/>
            </a:ln>
            <a:scene3d>
              <a:camera prst="legacyObliqueTopRight">
                <a:rot lat="0" lon="600000" rev="0"/>
              </a:camera>
              <a:lightRig rig="legacyFlat3" dir="b"/>
            </a:scene3d>
            <a:sp3d extrusionH="36500" prstMaterial="legacyMatte">
              <a:bevelT w="13500" h="13500" prst="angle"/>
              <a:bevelB w="13500" h="13500" prst="angle"/>
              <a:extrusionClr>
                <a:srgbClr val="5F5F5F"/>
              </a:extrusionClr>
              <a:contourClr>
                <a:srgbClr val="DDDDDD"/>
              </a:contourClr>
            </a:sp3d>
          </p:spPr>
          <p:txBody>
            <a:bodyPr anchor="ctr"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en-US" sz="1800"/>
            </a:p>
          </p:txBody>
        </p:sp>
      </p:grpSp>
      <p:grpSp>
        <p:nvGrpSpPr>
          <p:cNvPr id="9230" name="Group 40"/>
          <p:cNvGrpSpPr>
            <a:grpSpLocks/>
          </p:cNvGrpSpPr>
          <p:nvPr/>
        </p:nvGrpSpPr>
        <p:grpSpPr bwMode="auto">
          <a:xfrm>
            <a:off x="3578225" y="1370013"/>
            <a:ext cx="3889375" cy="2182812"/>
            <a:chOff x="2254" y="863"/>
            <a:chExt cx="2450" cy="1375"/>
          </a:xfrm>
        </p:grpSpPr>
        <p:grpSp>
          <p:nvGrpSpPr>
            <p:cNvPr id="9259" name="Group 41"/>
            <p:cNvGrpSpPr>
              <a:grpSpLocks/>
            </p:cNvGrpSpPr>
            <p:nvPr/>
          </p:nvGrpSpPr>
          <p:grpSpPr bwMode="auto">
            <a:xfrm>
              <a:off x="2254" y="863"/>
              <a:ext cx="2450" cy="1350"/>
              <a:chOff x="2254" y="863"/>
              <a:chExt cx="2450" cy="1350"/>
            </a:xfrm>
          </p:grpSpPr>
          <p:sp>
            <p:nvSpPr>
              <p:cNvPr id="9263" name="Line 42"/>
              <p:cNvSpPr>
                <a:spLocks noChangeShapeType="1"/>
              </p:cNvSpPr>
              <p:nvPr/>
            </p:nvSpPr>
            <p:spPr bwMode="auto">
              <a:xfrm flipV="1">
                <a:off x="2254" y="1488"/>
                <a:ext cx="2450" cy="10"/>
              </a:xfrm>
              <a:prstGeom prst="line">
                <a:avLst/>
              </a:prstGeom>
              <a:noFill/>
              <a:ln w="19050">
                <a:solidFill>
                  <a:srgbClr val="0BDB15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9264" name="Line 43"/>
              <p:cNvSpPr>
                <a:spLocks noChangeShapeType="1"/>
              </p:cNvSpPr>
              <p:nvPr/>
            </p:nvSpPr>
            <p:spPr bwMode="auto">
              <a:xfrm flipV="1">
                <a:off x="3371" y="863"/>
                <a:ext cx="1273" cy="575"/>
              </a:xfrm>
              <a:prstGeom prst="line">
                <a:avLst/>
              </a:prstGeom>
              <a:noFill/>
              <a:ln w="19050">
                <a:solidFill>
                  <a:srgbClr val="0BDB15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lIns="130609" tIns="65305" rIns="130609" bIns="65305"/>
              <a:lstStyle/>
              <a:p>
                <a:endParaRPr lang="en-IE"/>
              </a:p>
            </p:txBody>
          </p:sp>
          <p:sp>
            <p:nvSpPr>
              <p:cNvPr id="9265" name="Line 44"/>
              <p:cNvSpPr>
                <a:spLocks noChangeShapeType="1"/>
              </p:cNvSpPr>
              <p:nvPr/>
            </p:nvSpPr>
            <p:spPr bwMode="auto">
              <a:xfrm>
                <a:off x="3377" y="1544"/>
                <a:ext cx="1273" cy="669"/>
              </a:xfrm>
              <a:prstGeom prst="line">
                <a:avLst/>
              </a:prstGeom>
              <a:noFill/>
              <a:ln w="19050">
                <a:solidFill>
                  <a:srgbClr val="0BDB15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lIns="130609" tIns="65305" rIns="130609" bIns="65305"/>
              <a:lstStyle/>
              <a:p>
                <a:endParaRPr lang="en-IE"/>
              </a:p>
            </p:txBody>
          </p:sp>
        </p:grpSp>
        <p:grpSp>
          <p:nvGrpSpPr>
            <p:cNvPr id="9260" name="Group 45"/>
            <p:cNvGrpSpPr>
              <a:grpSpLocks/>
            </p:cNvGrpSpPr>
            <p:nvPr/>
          </p:nvGrpSpPr>
          <p:grpSpPr bwMode="auto">
            <a:xfrm>
              <a:off x="2688" y="2064"/>
              <a:ext cx="898" cy="174"/>
              <a:chOff x="1776" y="1392"/>
              <a:chExt cx="898" cy="174"/>
            </a:xfrm>
          </p:grpSpPr>
          <p:sp>
            <p:nvSpPr>
              <p:cNvPr id="9261" name="Text Box 46"/>
              <p:cNvSpPr txBox="1">
                <a:spLocks noChangeArrowheads="1"/>
              </p:cNvSpPr>
              <p:nvPr/>
            </p:nvSpPr>
            <p:spPr bwMode="auto">
              <a:xfrm>
                <a:off x="1776" y="1392"/>
                <a:ext cx="898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508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30609" tIns="65305" rIns="130609" bIns="6530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>
                  <a:lnSpc>
                    <a:spcPct val="80000"/>
                  </a:lnSpc>
                  <a:spcBef>
                    <a:spcPct val="50000"/>
                  </a:spcBef>
                  <a:buFont typeface="Wingdings" panose="05000000000000000000" pitchFamily="2" charset="2"/>
                  <a:buNone/>
                </a:pPr>
                <a:r>
                  <a:rPr lang="en-US" sz="1200" b="1" i="1">
                    <a:sym typeface="Wingdings" panose="05000000000000000000" pitchFamily="2" charset="2"/>
                  </a:rPr>
                  <a:t>1310 nm</a:t>
                </a:r>
              </a:p>
            </p:txBody>
          </p:sp>
          <p:sp>
            <p:nvSpPr>
              <p:cNvPr id="9262" name="Line 47"/>
              <p:cNvSpPr>
                <a:spLocks noChangeShapeType="1"/>
              </p:cNvSpPr>
              <p:nvPr/>
            </p:nvSpPr>
            <p:spPr bwMode="auto">
              <a:xfrm>
                <a:off x="1828" y="1478"/>
                <a:ext cx="270" cy="0"/>
              </a:xfrm>
              <a:prstGeom prst="line">
                <a:avLst/>
              </a:prstGeom>
              <a:noFill/>
              <a:ln w="38100">
                <a:solidFill>
                  <a:srgbClr val="00CC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</p:grpSp>
      </p:grpSp>
      <p:grpSp>
        <p:nvGrpSpPr>
          <p:cNvPr id="9231" name="Group 48"/>
          <p:cNvGrpSpPr>
            <a:grpSpLocks/>
          </p:cNvGrpSpPr>
          <p:nvPr/>
        </p:nvGrpSpPr>
        <p:grpSpPr bwMode="auto">
          <a:xfrm>
            <a:off x="3568700" y="1408113"/>
            <a:ext cx="3817938" cy="2162175"/>
            <a:chOff x="2248" y="887"/>
            <a:chExt cx="2405" cy="1362"/>
          </a:xfrm>
        </p:grpSpPr>
        <p:grpSp>
          <p:nvGrpSpPr>
            <p:cNvPr id="9252" name="Group 49"/>
            <p:cNvGrpSpPr>
              <a:grpSpLocks/>
            </p:cNvGrpSpPr>
            <p:nvPr/>
          </p:nvGrpSpPr>
          <p:grpSpPr bwMode="auto">
            <a:xfrm>
              <a:off x="2248" y="887"/>
              <a:ext cx="2405" cy="1362"/>
              <a:chOff x="2248" y="887"/>
              <a:chExt cx="2405" cy="1362"/>
            </a:xfrm>
          </p:grpSpPr>
          <p:sp>
            <p:nvSpPr>
              <p:cNvPr id="9256" name="Line 50"/>
              <p:cNvSpPr>
                <a:spLocks noChangeShapeType="1"/>
              </p:cNvSpPr>
              <p:nvPr/>
            </p:nvSpPr>
            <p:spPr bwMode="auto">
              <a:xfrm flipV="1">
                <a:off x="3377" y="887"/>
                <a:ext cx="1270" cy="578"/>
              </a:xfrm>
              <a:prstGeom prst="line">
                <a:avLst/>
              </a:prstGeom>
              <a:noFill/>
              <a:ln w="19050">
                <a:solidFill>
                  <a:srgbClr val="1823FC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lIns="130609" tIns="65305" rIns="130609" bIns="65305"/>
              <a:lstStyle/>
              <a:p>
                <a:endParaRPr lang="en-IE"/>
              </a:p>
            </p:txBody>
          </p:sp>
          <p:sp>
            <p:nvSpPr>
              <p:cNvPr id="9257" name="Line 51"/>
              <p:cNvSpPr>
                <a:spLocks noChangeShapeType="1"/>
              </p:cNvSpPr>
              <p:nvPr/>
            </p:nvSpPr>
            <p:spPr bwMode="auto">
              <a:xfrm flipV="1">
                <a:off x="2248" y="1516"/>
                <a:ext cx="2404" cy="9"/>
              </a:xfrm>
              <a:prstGeom prst="line">
                <a:avLst/>
              </a:prstGeom>
              <a:noFill/>
              <a:ln w="19050">
                <a:solidFill>
                  <a:srgbClr val="1823FC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9258" name="Line 52"/>
              <p:cNvSpPr>
                <a:spLocks noChangeShapeType="1"/>
              </p:cNvSpPr>
              <p:nvPr/>
            </p:nvSpPr>
            <p:spPr bwMode="auto">
              <a:xfrm>
                <a:off x="3371" y="1571"/>
                <a:ext cx="1282" cy="678"/>
              </a:xfrm>
              <a:prstGeom prst="line">
                <a:avLst/>
              </a:prstGeom>
              <a:noFill/>
              <a:ln w="19050">
                <a:solidFill>
                  <a:srgbClr val="1823FC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lIns="130609" tIns="65305" rIns="130609" bIns="65305"/>
              <a:lstStyle/>
              <a:p>
                <a:endParaRPr lang="en-IE"/>
              </a:p>
            </p:txBody>
          </p:sp>
        </p:grpSp>
        <p:grpSp>
          <p:nvGrpSpPr>
            <p:cNvPr id="9253" name="Group 53"/>
            <p:cNvGrpSpPr>
              <a:grpSpLocks/>
            </p:cNvGrpSpPr>
            <p:nvPr/>
          </p:nvGrpSpPr>
          <p:grpSpPr bwMode="auto">
            <a:xfrm>
              <a:off x="2640" y="1920"/>
              <a:ext cx="898" cy="174"/>
              <a:chOff x="1728" y="1200"/>
              <a:chExt cx="898" cy="174"/>
            </a:xfrm>
          </p:grpSpPr>
          <p:sp>
            <p:nvSpPr>
              <p:cNvPr id="9254" name="Text Box 54"/>
              <p:cNvSpPr txBox="1">
                <a:spLocks noChangeArrowheads="1"/>
              </p:cNvSpPr>
              <p:nvPr/>
            </p:nvSpPr>
            <p:spPr bwMode="auto">
              <a:xfrm>
                <a:off x="1728" y="1200"/>
                <a:ext cx="898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508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30609" tIns="65305" rIns="130609" bIns="6530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80000"/>
                  </a:lnSpc>
                  <a:spcBef>
                    <a:spcPct val="50000"/>
                  </a:spcBef>
                </a:pPr>
                <a:r>
                  <a:rPr lang="en-US" sz="1200" b="1" i="1"/>
                  <a:t>1490 nm</a:t>
                </a:r>
                <a:endParaRPr lang="en-US" sz="1000" b="1" i="1">
                  <a:solidFill>
                    <a:srgbClr val="0033CC"/>
                  </a:solidFill>
                  <a:sym typeface="Wingdings" panose="05000000000000000000" pitchFamily="2" charset="2"/>
                </a:endParaRPr>
              </a:p>
            </p:txBody>
          </p:sp>
          <p:sp>
            <p:nvSpPr>
              <p:cNvPr id="9255" name="Line 55"/>
              <p:cNvSpPr>
                <a:spLocks noChangeShapeType="1"/>
              </p:cNvSpPr>
              <p:nvPr/>
            </p:nvSpPr>
            <p:spPr bwMode="auto">
              <a:xfrm>
                <a:off x="2278" y="1292"/>
                <a:ext cx="270" cy="0"/>
              </a:xfrm>
              <a:prstGeom prst="line">
                <a:avLst/>
              </a:prstGeom>
              <a:noFill/>
              <a:ln w="38100">
                <a:solidFill>
                  <a:srgbClr val="0033CC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</p:grpSp>
      </p:grpSp>
      <p:grpSp>
        <p:nvGrpSpPr>
          <p:cNvPr id="9232" name="Group 56"/>
          <p:cNvGrpSpPr>
            <a:grpSpLocks/>
          </p:cNvGrpSpPr>
          <p:nvPr/>
        </p:nvGrpSpPr>
        <p:grpSpPr bwMode="auto">
          <a:xfrm>
            <a:off x="838200" y="1465263"/>
            <a:ext cx="6542088" cy="2414587"/>
            <a:chOff x="528" y="923"/>
            <a:chExt cx="4121" cy="1521"/>
          </a:xfrm>
        </p:grpSpPr>
        <p:pic>
          <p:nvPicPr>
            <p:cNvPr id="9240" name="Picture 57" descr="cloud"/>
            <p:cNvPicPr preferRelativeResize="0"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" y="2066"/>
              <a:ext cx="577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41" name="Line 58"/>
            <p:cNvSpPr>
              <a:spLocks noChangeShapeType="1"/>
            </p:cNvSpPr>
            <p:nvPr/>
          </p:nvSpPr>
          <p:spPr bwMode="auto">
            <a:xfrm>
              <a:off x="1108" y="2285"/>
              <a:ext cx="1278" cy="0"/>
            </a:xfrm>
            <a:prstGeom prst="line">
              <a:avLst/>
            </a:prstGeom>
            <a:noFill/>
            <a:ln w="19050">
              <a:solidFill>
                <a:srgbClr val="F73C1D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lIns="130609" tIns="65305" rIns="130609" bIns="65305"/>
            <a:lstStyle/>
            <a:p>
              <a:endParaRPr lang="en-IE"/>
            </a:p>
          </p:txBody>
        </p:sp>
        <p:sp>
          <p:nvSpPr>
            <p:cNvPr id="9242" name="Line 59"/>
            <p:cNvSpPr>
              <a:spLocks noChangeShapeType="1"/>
            </p:cNvSpPr>
            <p:nvPr/>
          </p:nvSpPr>
          <p:spPr bwMode="auto">
            <a:xfrm flipV="1">
              <a:off x="2386" y="1554"/>
              <a:ext cx="0" cy="731"/>
            </a:xfrm>
            <a:prstGeom prst="line">
              <a:avLst/>
            </a:prstGeom>
            <a:noFill/>
            <a:ln w="19050">
              <a:solidFill>
                <a:srgbClr val="F73C1D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lIns="130609" tIns="65305" rIns="130609" bIns="65305"/>
            <a:lstStyle/>
            <a:p>
              <a:endParaRPr lang="en-IE"/>
            </a:p>
          </p:txBody>
        </p:sp>
        <p:sp>
          <p:nvSpPr>
            <p:cNvPr id="9243" name="Line 60"/>
            <p:cNvSpPr>
              <a:spLocks noChangeShapeType="1"/>
            </p:cNvSpPr>
            <p:nvPr/>
          </p:nvSpPr>
          <p:spPr bwMode="auto">
            <a:xfrm>
              <a:off x="2391" y="1560"/>
              <a:ext cx="173" cy="0"/>
            </a:xfrm>
            <a:prstGeom prst="line">
              <a:avLst/>
            </a:prstGeom>
            <a:noFill/>
            <a:ln w="19050">
              <a:solidFill>
                <a:srgbClr val="F73C1D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lIns="130609" tIns="65305" rIns="130609" bIns="65305"/>
            <a:lstStyle/>
            <a:p>
              <a:endParaRPr lang="en-IE"/>
            </a:p>
          </p:txBody>
        </p:sp>
        <p:sp>
          <p:nvSpPr>
            <p:cNvPr id="9244" name="Line 61"/>
            <p:cNvSpPr>
              <a:spLocks noChangeShapeType="1"/>
            </p:cNvSpPr>
            <p:nvPr/>
          </p:nvSpPr>
          <p:spPr bwMode="auto">
            <a:xfrm flipV="1">
              <a:off x="2593" y="1552"/>
              <a:ext cx="2056" cy="6"/>
            </a:xfrm>
            <a:prstGeom prst="line">
              <a:avLst/>
            </a:prstGeom>
            <a:noFill/>
            <a:ln w="19050">
              <a:solidFill>
                <a:srgbClr val="F73C1D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9245" name="Line 62"/>
            <p:cNvSpPr>
              <a:spLocks noChangeShapeType="1"/>
            </p:cNvSpPr>
            <p:nvPr/>
          </p:nvSpPr>
          <p:spPr bwMode="auto">
            <a:xfrm flipV="1">
              <a:off x="3389" y="923"/>
              <a:ext cx="1258" cy="566"/>
            </a:xfrm>
            <a:prstGeom prst="line">
              <a:avLst/>
            </a:prstGeom>
            <a:noFill/>
            <a:ln w="19050">
              <a:solidFill>
                <a:srgbClr val="F73C1D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lIns="130609" tIns="65305" rIns="130609" bIns="65305"/>
            <a:lstStyle/>
            <a:p>
              <a:endParaRPr lang="en-IE"/>
            </a:p>
          </p:txBody>
        </p:sp>
        <p:sp>
          <p:nvSpPr>
            <p:cNvPr id="9246" name="Line 63"/>
            <p:cNvSpPr>
              <a:spLocks noChangeShapeType="1"/>
            </p:cNvSpPr>
            <p:nvPr/>
          </p:nvSpPr>
          <p:spPr bwMode="auto">
            <a:xfrm>
              <a:off x="3368" y="1601"/>
              <a:ext cx="1267" cy="669"/>
            </a:xfrm>
            <a:prstGeom prst="line">
              <a:avLst/>
            </a:prstGeom>
            <a:noFill/>
            <a:ln w="19050">
              <a:solidFill>
                <a:srgbClr val="F73C1D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lIns="130609" tIns="65305" rIns="130609" bIns="65305"/>
            <a:lstStyle/>
            <a:p>
              <a:endParaRPr lang="en-IE"/>
            </a:p>
          </p:txBody>
        </p:sp>
        <p:sp>
          <p:nvSpPr>
            <p:cNvPr id="9247" name="Text Box 64"/>
            <p:cNvSpPr txBox="1">
              <a:spLocks noChangeArrowheads="1"/>
            </p:cNvSpPr>
            <p:nvPr/>
          </p:nvSpPr>
          <p:spPr bwMode="auto">
            <a:xfrm>
              <a:off x="528" y="2112"/>
              <a:ext cx="679" cy="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5039" tIns="42520" rIns="85039" bIns="42520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en-US" altLang="ko-KR" sz="1100" b="1">
                  <a:solidFill>
                    <a:srgbClr val="000000"/>
                  </a:solidFill>
                  <a:ea typeface="Batang" panose="02030600000101010101" pitchFamily="18" charset="-127"/>
                </a:rPr>
                <a:t>Analog &amp;</a:t>
              </a:r>
            </a:p>
            <a:p>
              <a:r>
                <a:rPr lang="en-US" altLang="ko-KR" sz="1100" b="1">
                  <a:solidFill>
                    <a:srgbClr val="000000"/>
                  </a:solidFill>
                  <a:ea typeface="Batang" panose="02030600000101010101" pitchFamily="18" charset="-127"/>
                </a:rPr>
                <a:t>QAM Video</a:t>
              </a:r>
              <a:endParaRPr lang="en-US" sz="1100" b="1">
                <a:ea typeface="Batang" panose="02030600000101010101" pitchFamily="18" charset="-127"/>
              </a:endParaRPr>
            </a:p>
          </p:txBody>
        </p:sp>
        <p:sp>
          <p:nvSpPr>
            <p:cNvPr id="9248" name="AutoShape 65"/>
            <p:cNvSpPr>
              <a:spLocks noChangeArrowheads="1"/>
            </p:cNvSpPr>
            <p:nvPr/>
          </p:nvSpPr>
          <p:spPr bwMode="auto">
            <a:xfrm rot="5400000" flipH="1">
              <a:off x="2547" y="1456"/>
              <a:ext cx="152" cy="115"/>
            </a:xfrm>
            <a:prstGeom prst="triangle">
              <a:avLst>
                <a:gd name="adj" fmla="val 50000"/>
              </a:avLst>
            </a:prstGeom>
            <a:solidFill>
              <a:srgbClr val="DDDDDD"/>
            </a:solidFill>
            <a:ln w="9525">
              <a:miter lim="800000"/>
              <a:headEnd/>
              <a:tailEnd/>
            </a:ln>
            <a:scene3d>
              <a:camera prst="legacyObliqueTopRight">
                <a:rot lat="0" lon="600000" rev="0"/>
              </a:camera>
              <a:lightRig rig="legacyFlat3" dir="b"/>
            </a:scene3d>
            <a:sp3d extrusionH="36500" prstMaterial="legacyMatte">
              <a:bevelT w="13500" h="13500" prst="angle"/>
              <a:bevelB w="13500" h="13500" prst="angle"/>
              <a:extrusionClr>
                <a:srgbClr val="5F5F5F"/>
              </a:extrusionClr>
              <a:contourClr>
                <a:srgbClr val="DDDDDD"/>
              </a:contourClr>
            </a:sp3d>
          </p:spPr>
          <p:txBody>
            <a:bodyPr anchor="ctr"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en-US" sz="1800"/>
            </a:p>
          </p:txBody>
        </p:sp>
        <p:grpSp>
          <p:nvGrpSpPr>
            <p:cNvPr id="9249" name="Group 66"/>
            <p:cNvGrpSpPr>
              <a:grpSpLocks/>
            </p:cNvGrpSpPr>
            <p:nvPr/>
          </p:nvGrpSpPr>
          <p:grpSpPr bwMode="auto">
            <a:xfrm>
              <a:off x="2640" y="2208"/>
              <a:ext cx="898" cy="174"/>
              <a:chOff x="1776" y="1584"/>
              <a:chExt cx="898" cy="174"/>
            </a:xfrm>
          </p:grpSpPr>
          <p:sp>
            <p:nvSpPr>
              <p:cNvPr id="9250" name="Text Box 67"/>
              <p:cNvSpPr txBox="1">
                <a:spLocks noChangeArrowheads="1"/>
              </p:cNvSpPr>
              <p:nvPr/>
            </p:nvSpPr>
            <p:spPr bwMode="auto">
              <a:xfrm>
                <a:off x="1776" y="1584"/>
                <a:ext cx="898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508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30609" tIns="65305" rIns="130609" bIns="6530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80000"/>
                  </a:lnSpc>
                  <a:spcBef>
                    <a:spcPct val="50000"/>
                  </a:spcBef>
                </a:pPr>
                <a:r>
                  <a:rPr lang="en-US" sz="1200" b="1" i="1"/>
                  <a:t>1550 nm </a:t>
                </a:r>
                <a:endParaRPr lang="en-US" sz="1200" b="1" i="1">
                  <a:sym typeface="Wingdings" panose="05000000000000000000" pitchFamily="2" charset="2"/>
                </a:endParaRPr>
              </a:p>
            </p:txBody>
          </p:sp>
          <p:sp>
            <p:nvSpPr>
              <p:cNvPr id="9251" name="Line 68"/>
              <p:cNvSpPr>
                <a:spLocks noChangeShapeType="1"/>
              </p:cNvSpPr>
              <p:nvPr/>
            </p:nvSpPr>
            <p:spPr bwMode="auto">
              <a:xfrm>
                <a:off x="2352" y="1680"/>
                <a:ext cx="270" cy="0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</p:grpSp>
      </p:grpSp>
      <p:grpSp>
        <p:nvGrpSpPr>
          <p:cNvPr id="9233" name="Group 75"/>
          <p:cNvGrpSpPr>
            <a:grpSpLocks/>
          </p:cNvGrpSpPr>
          <p:nvPr/>
        </p:nvGrpSpPr>
        <p:grpSpPr bwMode="auto">
          <a:xfrm>
            <a:off x="1475656" y="1268760"/>
            <a:ext cx="2443162" cy="1390253"/>
            <a:chOff x="1053" y="952"/>
            <a:chExt cx="1539" cy="833"/>
          </a:xfrm>
        </p:grpSpPr>
        <p:pic>
          <p:nvPicPr>
            <p:cNvPr id="9234" name="Picture 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37" y="1238"/>
              <a:ext cx="839" cy="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235" name="Group 7"/>
            <p:cNvGrpSpPr>
              <a:grpSpLocks/>
            </p:cNvGrpSpPr>
            <p:nvPr/>
          </p:nvGrpSpPr>
          <p:grpSpPr bwMode="auto">
            <a:xfrm>
              <a:off x="1053" y="957"/>
              <a:ext cx="579" cy="826"/>
              <a:chOff x="1053" y="957"/>
              <a:chExt cx="579" cy="826"/>
            </a:xfrm>
          </p:grpSpPr>
          <p:sp>
            <p:nvSpPr>
              <p:cNvPr id="9237" name="Line 8"/>
              <p:cNvSpPr>
                <a:spLocks noChangeShapeType="1"/>
              </p:cNvSpPr>
              <p:nvPr/>
            </p:nvSpPr>
            <p:spPr bwMode="auto">
              <a:xfrm flipV="1">
                <a:off x="1077" y="1488"/>
                <a:ext cx="555" cy="29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lIns="130609" tIns="65305" rIns="130609" bIns="65305"/>
              <a:lstStyle/>
              <a:p>
                <a:endParaRPr lang="en-IE"/>
              </a:p>
            </p:txBody>
          </p:sp>
          <p:sp>
            <p:nvSpPr>
              <p:cNvPr id="9238" name="Line 9"/>
              <p:cNvSpPr>
                <a:spLocks noChangeShapeType="1"/>
              </p:cNvSpPr>
              <p:nvPr/>
            </p:nvSpPr>
            <p:spPr bwMode="auto">
              <a:xfrm>
                <a:off x="1078" y="1377"/>
                <a:ext cx="554" cy="11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lIns="130609" tIns="65305" rIns="130609" bIns="65305"/>
              <a:lstStyle/>
              <a:p>
                <a:endParaRPr lang="en-IE"/>
              </a:p>
            </p:txBody>
          </p:sp>
          <p:sp>
            <p:nvSpPr>
              <p:cNvPr id="9239" name="Line 10"/>
              <p:cNvSpPr>
                <a:spLocks noChangeShapeType="1"/>
              </p:cNvSpPr>
              <p:nvPr/>
            </p:nvSpPr>
            <p:spPr bwMode="auto">
              <a:xfrm>
                <a:off x="1053" y="957"/>
                <a:ext cx="579" cy="53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lIns="130609" tIns="65305" rIns="130609" bIns="65305"/>
              <a:lstStyle/>
              <a:p>
                <a:endParaRPr lang="en-IE"/>
              </a:p>
            </p:txBody>
          </p:sp>
        </p:grpSp>
        <p:sp>
          <p:nvSpPr>
            <p:cNvPr id="69" name="Text Box 6"/>
            <p:cNvSpPr txBox="1">
              <a:spLocks noChangeArrowheads="1"/>
            </p:cNvSpPr>
            <p:nvPr/>
          </p:nvSpPr>
          <p:spPr bwMode="auto">
            <a:xfrm>
              <a:off x="1425" y="952"/>
              <a:ext cx="1167" cy="2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85039" tIns="42520" rIns="85039" bIns="42520" anchor="ctr"/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>
                <a:defRPr/>
              </a:pPr>
              <a:r>
                <a:rPr lang="en-US" sz="1200" b="1" dirty="0" smtClean="0">
                  <a:solidFill>
                    <a:srgbClr val="292929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ea typeface="Batang" charset="0"/>
                  <a:cs typeface="Batang" charset="0"/>
                </a:rPr>
                <a:t>OLT: Optical Line Terminal</a:t>
              </a:r>
              <a:endParaRPr lang="en-US" sz="1200" b="1" dirty="0" smtClean="0">
                <a:effectLst>
                  <a:outerShdw blurRad="38100" dist="38100" dir="2700000" algn="tl">
                    <a:srgbClr val="DDDDDD"/>
                  </a:outerShdw>
                </a:effectLst>
                <a:ea typeface="Batang" charset="0"/>
                <a:cs typeface="Batang" charset="0"/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199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7" name="Line 2"/>
          <p:cNvSpPr>
            <a:spLocks noChangeShapeType="1"/>
          </p:cNvSpPr>
          <p:nvPr/>
        </p:nvSpPr>
        <p:spPr bwMode="auto">
          <a:xfrm>
            <a:off x="7361238" y="2713038"/>
            <a:ext cx="0" cy="2112962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778" name="Text Box 7"/>
          <p:cNvSpPr txBox="1">
            <a:spLocks noChangeArrowheads="1"/>
          </p:cNvSpPr>
          <p:nvPr/>
        </p:nvSpPr>
        <p:spPr bwMode="auto">
          <a:xfrm>
            <a:off x="6219825" y="3648075"/>
            <a:ext cx="785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Passive</a:t>
            </a:r>
          </a:p>
          <a:p>
            <a:r>
              <a:rPr lang="en-US" sz="1200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Network</a:t>
            </a:r>
          </a:p>
        </p:txBody>
      </p:sp>
      <p:sp>
        <p:nvSpPr>
          <p:cNvPr id="331779" name="Text Box 8"/>
          <p:cNvSpPr txBox="1">
            <a:spLocks noChangeArrowheads="1"/>
          </p:cNvSpPr>
          <p:nvPr/>
        </p:nvSpPr>
        <p:spPr bwMode="auto">
          <a:xfrm>
            <a:off x="7524750" y="2695575"/>
            <a:ext cx="12684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Zhone MXK</a:t>
            </a:r>
          </a:p>
          <a:p>
            <a:r>
              <a:rPr lang="en-US" sz="1600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OLT</a:t>
            </a:r>
          </a:p>
        </p:txBody>
      </p:sp>
      <p:sp>
        <p:nvSpPr>
          <p:cNvPr id="331780" name="Text Box 9"/>
          <p:cNvSpPr txBox="1">
            <a:spLocks noChangeArrowheads="1"/>
          </p:cNvSpPr>
          <p:nvPr/>
        </p:nvSpPr>
        <p:spPr bwMode="auto">
          <a:xfrm>
            <a:off x="7599363" y="4608513"/>
            <a:ext cx="1279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Zhone zNID</a:t>
            </a:r>
          </a:p>
          <a:p>
            <a:r>
              <a:rPr lang="en-US" sz="1600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ONT</a:t>
            </a:r>
          </a:p>
        </p:txBody>
      </p:sp>
      <p:pic>
        <p:nvPicPr>
          <p:cNvPr id="331781" name="Picture 10" descr="office_phone"/>
          <p:cNvPicPr>
            <a:picLocks noChangeAspect="1" noChangeArrowheads="1"/>
          </p:cNvPicPr>
          <p:nvPr/>
        </p:nvPicPr>
        <p:blipFill>
          <a:blip r:embed="rId3">
            <a:lum bright="2000" contrast="8000"/>
          </a:blip>
          <a:srcRect/>
          <a:stretch>
            <a:fillRect/>
          </a:stretch>
        </p:blipFill>
        <p:spPr bwMode="auto">
          <a:xfrm>
            <a:off x="6080125" y="5456238"/>
            <a:ext cx="4572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1782" name="Picture 11" descr="office_phone"/>
          <p:cNvPicPr>
            <a:picLocks noChangeAspect="1" noChangeArrowheads="1"/>
          </p:cNvPicPr>
          <p:nvPr/>
        </p:nvPicPr>
        <p:blipFill>
          <a:blip r:embed="rId3">
            <a:lum bright="2000" contrast="8000"/>
          </a:blip>
          <a:srcRect/>
          <a:stretch>
            <a:fillRect/>
          </a:stretch>
        </p:blipFill>
        <p:spPr bwMode="auto">
          <a:xfrm>
            <a:off x="8167688" y="5438775"/>
            <a:ext cx="4572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1783" name="Picture 12" descr="office_phone"/>
          <p:cNvPicPr>
            <a:picLocks noChangeAspect="1" noChangeArrowheads="1"/>
          </p:cNvPicPr>
          <p:nvPr/>
        </p:nvPicPr>
        <p:blipFill>
          <a:blip r:embed="rId3">
            <a:lum bright="2000" contrast="8000"/>
          </a:blip>
          <a:srcRect/>
          <a:stretch>
            <a:fillRect/>
          </a:stretch>
        </p:blipFill>
        <p:spPr bwMode="auto">
          <a:xfrm>
            <a:off x="8167688" y="5892800"/>
            <a:ext cx="4572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1784" name="Picture 13" descr="office_phone"/>
          <p:cNvPicPr>
            <a:picLocks noChangeAspect="1" noChangeArrowheads="1"/>
          </p:cNvPicPr>
          <p:nvPr/>
        </p:nvPicPr>
        <p:blipFill>
          <a:blip r:embed="rId3">
            <a:lum bright="2000" contrast="8000"/>
          </a:blip>
          <a:srcRect/>
          <a:stretch>
            <a:fillRect/>
          </a:stretch>
        </p:blipFill>
        <p:spPr bwMode="auto">
          <a:xfrm>
            <a:off x="6080125" y="5911850"/>
            <a:ext cx="4572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1785" name="Line 14"/>
          <p:cNvSpPr>
            <a:spLocks noChangeShapeType="1"/>
          </p:cNvSpPr>
          <p:nvPr/>
        </p:nvSpPr>
        <p:spPr bwMode="auto">
          <a:xfrm>
            <a:off x="7319963" y="4902200"/>
            <a:ext cx="0" cy="1036638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786" name="Line 15"/>
          <p:cNvSpPr>
            <a:spLocks noChangeShapeType="1"/>
          </p:cNvSpPr>
          <p:nvPr/>
        </p:nvSpPr>
        <p:spPr bwMode="auto">
          <a:xfrm>
            <a:off x="7396163" y="4902200"/>
            <a:ext cx="0" cy="1036638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787" name="Line 16"/>
          <p:cNvSpPr>
            <a:spLocks noChangeShapeType="1"/>
          </p:cNvSpPr>
          <p:nvPr/>
        </p:nvSpPr>
        <p:spPr bwMode="auto">
          <a:xfrm>
            <a:off x="7472363" y="4902200"/>
            <a:ext cx="0" cy="614363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788" name="Line 17"/>
          <p:cNvSpPr>
            <a:spLocks noChangeShapeType="1"/>
          </p:cNvSpPr>
          <p:nvPr/>
        </p:nvSpPr>
        <p:spPr bwMode="auto">
          <a:xfrm>
            <a:off x="7242175" y="4940300"/>
            <a:ext cx="0" cy="576263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789" name="Line 18"/>
          <p:cNvSpPr>
            <a:spLocks noChangeShapeType="1"/>
          </p:cNvSpPr>
          <p:nvPr/>
        </p:nvSpPr>
        <p:spPr bwMode="auto">
          <a:xfrm>
            <a:off x="7050088" y="5516563"/>
            <a:ext cx="193675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790" name="Line 19"/>
          <p:cNvSpPr>
            <a:spLocks noChangeShapeType="1"/>
          </p:cNvSpPr>
          <p:nvPr/>
        </p:nvSpPr>
        <p:spPr bwMode="auto">
          <a:xfrm>
            <a:off x="7470775" y="5516563"/>
            <a:ext cx="193675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791" name="Line 20"/>
          <p:cNvSpPr>
            <a:spLocks noChangeShapeType="1"/>
          </p:cNvSpPr>
          <p:nvPr/>
        </p:nvSpPr>
        <p:spPr bwMode="auto">
          <a:xfrm>
            <a:off x="7396163" y="5938838"/>
            <a:ext cx="193675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792" name="Line 21"/>
          <p:cNvSpPr>
            <a:spLocks noChangeShapeType="1"/>
          </p:cNvSpPr>
          <p:nvPr/>
        </p:nvSpPr>
        <p:spPr bwMode="auto">
          <a:xfrm>
            <a:off x="7126288" y="5938838"/>
            <a:ext cx="193675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31793" name="Picture 23" descr="comput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13525" y="5351463"/>
            <a:ext cx="533400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1794" name="Picture 24" descr="compute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8088" y="5354638"/>
            <a:ext cx="533400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1795" name="Picture 25" descr="compute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8088" y="5808663"/>
            <a:ext cx="533400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1796" name="Picture 26" descr="comput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13525" y="5807075"/>
            <a:ext cx="533400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1797" name="Line 33"/>
          <p:cNvSpPr>
            <a:spLocks noChangeShapeType="1"/>
          </p:cNvSpPr>
          <p:nvPr/>
        </p:nvSpPr>
        <p:spPr bwMode="auto">
          <a:xfrm>
            <a:off x="7323138" y="2198688"/>
            <a:ext cx="0" cy="346075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798" name="Line 34"/>
          <p:cNvSpPr>
            <a:spLocks noChangeShapeType="1"/>
          </p:cNvSpPr>
          <p:nvPr/>
        </p:nvSpPr>
        <p:spPr bwMode="auto">
          <a:xfrm>
            <a:off x="7439025" y="2198688"/>
            <a:ext cx="0" cy="346075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799" name="Text Box 37"/>
          <p:cNvSpPr txBox="1">
            <a:spLocks noChangeArrowheads="1"/>
          </p:cNvSpPr>
          <p:nvPr/>
        </p:nvSpPr>
        <p:spPr bwMode="auto">
          <a:xfrm>
            <a:off x="250825" y="1371600"/>
            <a:ext cx="2817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Present Method of Deployment</a:t>
            </a:r>
          </a:p>
          <a:p>
            <a:pPr algn="ctr"/>
            <a:r>
              <a:rPr lang="en-US" sz="1400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Layers of Routers &amp; Switches</a:t>
            </a:r>
          </a:p>
        </p:txBody>
      </p:sp>
      <p:sp>
        <p:nvSpPr>
          <p:cNvPr id="331800" name="Text Box 38"/>
          <p:cNvSpPr txBox="1">
            <a:spLocks noChangeArrowheads="1"/>
          </p:cNvSpPr>
          <p:nvPr/>
        </p:nvSpPr>
        <p:spPr bwMode="auto">
          <a:xfrm>
            <a:off x="6146800" y="1447800"/>
            <a:ext cx="24955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Zhone FiberLAN</a:t>
            </a:r>
          </a:p>
        </p:txBody>
      </p:sp>
      <p:sp>
        <p:nvSpPr>
          <p:cNvPr id="331801" name="Text Box 42"/>
          <p:cNvSpPr txBox="1">
            <a:spLocks noChangeArrowheads="1"/>
          </p:cNvSpPr>
          <p:nvPr/>
        </p:nvSpPr>
        <p:spPr bwMode="auto">
          <a:xfrm>
            <a:off x="7683500" y="3702050"/>
            <a:ext cx="6667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zPON</a:t>
            </a:r>
          </a:p>
          <a:p>
            <a:r>
              <a:rPr lang="en-US" sz="1100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Splitter</a:t>
            </a:r>
          </a:p>
        </p:txBody>
      </p:sp>
      <p:grpSp>
        <p:nvGrpSpPr>
          <p:cNvPr id="331802" name="Group 43"/>
          <p:cNvGrpSpPr>
            <a:grpSpLocks/>
          </p:cNvGrpSpPr>
          <p:nvPr/>
        </p:nvGrpSpPr>
        <p:grpSpPr bwMode="auto">
          <a:xfrm>
            <a:off x="558800" y="1998663"/>
            <a:ext cx="2106613" cy="3805237"/>
            <a:chOff x="352" y="1259"/>
            <a:chExt cx="1327" cy="2397"/>
          </a:xfrm>
        </p:grpSpPr>
        <p:pic>
          <p:nvPicPr>
            <p:cNvPr id="331817" name="Picture 44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52" y="1259"/>
              <a:ext cx="1327" cy="2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1818" name="Picture 45" descr="Router Clip Art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838" y="1268"/>
              <a:ext cx="361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31803" name="Picture 46" descr="Router Clip Art">
            <a:hlinkClick r:id="rId7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70725" y="1885950"/>
            <a:ext cx="596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180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0325" y="93663"/>
            <a:ext cx="7602538" cy="1092200"/>
          </a:xfrm>
        </p:spPr>
        <p:txBody>
          <a:bodyPr/>
          <a:lstStyle/>
          <a:p>
            <a:pPr eaLnBrk="1" hangingPunct="1"/>
            <a:r>
              <a:rPr lang="en-US" sz="2400" smtClean="0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Next Generation of</a:t>
            </a:r>
            <a:br>
              <a:rPr lang="en-US" sz="2400" smtClean="0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</a:br>
            <a:r>
              <a:rPr lang="en-US" sz="2400" smtClean="0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Enterprise LAN</a:t>
            </a:r>
          </a:p>
        </p:txBody>
      </p:sp>
      <p:sp>
        <p:nvSpPr>
          <p:cNvPr id="48" name="Slide Number Placeholder 4"/>
          <p:cNvSpPr txBox="1">
            <a:spLocks/>
          </p:cNvSpPr>
          <p:nvPr/>
        </p:nvSpPr>
        <p:spPr>
          <a:xfrm>
            <a:off x="7924800" y="6553200"/>
            <a:ext cx="1219200" cy="298450"/>
          </a:xfrm>
          <a:prstGeom prst="rect">
            <a:avLst/>
          </a:prstGeom>
          <a:noFill/>
        </p:spPr>
        <p:txBody>
          <a:bodyPr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b="1" dirty="0">
                <a:solidFill>
                  <a:srgbClr val="000090"/>
                </a:solidFill>
                <a:latin typeface="Tahoma"/>
                <a:ea typeface="+mn-ea"/>
                <a:cs typeface="Tahoma"/>
              </a:rPr>
              <a:t>Zhone Confidential</a:t>
            </a: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2743200" y="2667000"/>
            <a:ext cx="3124200" cy="1588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1807" name="Text Box 4"/>
          <p:cNvSpPr txBox="1">
            <a:spLocks noChangeArrowheads="1"/>
          </p:cNvSpPr>
          <p:nvPr/>
        </p:nvSpPr>
        <p:spPr bwMode="auto">
          <a:xfrm>
            <a:off x="3336925" y="2481263"/>
            <a:ext cx="2154238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Campus Aggregation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2743200" y="3398838"/>
            <a:ext cx="3124200" cy="1587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2743200" y="4313238"/>
            <a:ext cx="3124200" cy="1587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895600" y="5372100"/>
            <a:ext cx="2971800" cy="1588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1811" name="Text Box 5"/>
          <p:cNvSpPr txBox="1">
            <a:spLocks noChangeArrowheads="1"/>
          </p:cNvSpPr>
          <p:nvPr/>
        </p:nvSpPr>
        <p:spPr bwMode="auto">
          <a:xfrm>
            <a:off x="3348038" y="3217863"/>
            <a:ext cx="2119312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Building Aggregation</a:t>
            </a:r>
          </a:p>
        </p:txBody>
      </p:sp>
      <p:sp>
        <p:nvSpPr>
          <p:cNvPr id="331812" name="Text Box 6"/>
          <p:cNvSpPr txBox="1">
            <a:spLocks noChangeArrowheads="1"/>
          </p:cNvSpPr>
          <p:nvPr/>
        </p:nvSpPr>
        <p:spPr bwMode="auto">
          <a:xfrm>
            <a:off x="3260725" y="4132263"/>
            <a:ext cx="2298700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Communication Closet</a:t>
            </a:r>
          </a:p>
        </p:txBody>
      </p:sp>
      <p:sp>
        <p:nvSpPr>
          <p:cNvPr id="331813" name="Text Box 39"/>
          <p:cNvSpPr txBox="1">
            <a:spLocks noChangeArrowheads="1"/>
          </p:cNvSpPr>
          <p:nvPr/>
        </p:nvSpPr>
        <p:spPr bwMode="auto">
          <a:xfrm>
            <a:off x="3817938" y="5199063"/>
            <a:ext cx="1087437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 i="1">
                <a:solidFill>
                  <a:srgbClr val="000090"/>
                </a:solidFill>
                <a:latin typeface="Tahoma" pitchFamily="34" charset="0"/>
                <a:cs typeface="Tahoma" pitchFamily="34" charset="0"/>
              </a:rPr>
              <a:t>End User</a:t>
            </a:r>
          </a:p>
        </p:txBody>
      </p:sp>
      <p:pic>
        <p:nvPicPr>
          <p:cNvPr id="331814" name="Picture 1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81838" y="4718050"/>
            <a:ext cx="5508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1815" name="Picture 14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92875" y="2481263"/>
            <a:ext cx="1778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1816" name="Picture 37" descr="IMG_4484"/>
          <p:cNvPicPr>
            <a:picLocks noChangeAspect="1" noChangeArrowheads="1"/>
          </p:cNvPicPr>
          <p:nvPr/>
        </p:nvPicPr>
        <p:blipFill>
          <a:blip r:embed="rId12"/>
          <a:srcRect l="26945" t="14375" r="27457" b="24379"/>
          <a:stretch>
            <a:fillRect/>
          </a:stretch>
        </p:blipFill>
        <p:spPr bwMode="auto">
          <a:xfrm>
            <a:off x="7151688" y="3714750"/>
            <a:ext cx="41910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70748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825" name="Picture 11" descr="TE_Optical_LAN_092711_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2975" y="1323975"/>
            <a:ext cx="728662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38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1800" smtClean="0"/>
              <a:t>Footprint Savings</a:t>
            </a:r>
          </a:p>
        </p:txBody>
      </p:sp>
      <p:sp>
        <p:nvSpPr>
          <p:cNvPr id="333827" name="TextBox 1"/>
          <p:cNvSpPr txBox="1">
            <a:spLocks noChangeArrowheads="1"/>
          </p:cNvSpPr>
          <p:nvPr/>
        </p:nvSpPr>
        <p:spPr bwMode="auto">
          <a:xfrm>
            <a:off x="1676400" y="5562600"/>
            <a:ext cx="152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en-US" sz="2400"/>
              <a:t>75 Users</a:t>
            </a:r>
          </a:p>
        </p:txBody>
      </p:sp>
      <p:sp>
        <p:nvSpPr>
          <p:cNvPr id="333828" name="TextBox 6"/>
          <p:cNvSpPr txBox="1">
            <a:spLocks noChangeArrowheads="1"/>
          </p:cNvSpPr>
          <p:nvPr/>
        </p:nvSpPr>
        <p:spPr bwMode="auto">
          <a:xfrm>
            <a:off x="5791200" y="5562600"/>
            <a:ext cx="1752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en-US" sz="2400"/>
              <a:t>250+ Users</a:t>
            </a:r>
          </a:p>
        </p:txBody>
      </p:sp>
    </p:spTree>
    <p:extLst>
      <p:ext uri="{BB962C8B-B14F-4D97-AF65-F5344CB8AC3E}">
        <p14:creationId xmlns:p14="http://schemas.microsoft.com/office/powerpoint/2010/main" val="18460068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836712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Association for Passive Optical LAN</a:t>
            </a: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6884-6C48-490F-9C6B-493572068FCB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653136"/>
            <a:ext cx="1368152" cy="14401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5536" y="2996952"/>
            <a:ext cx="752171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NEW YORK – August 6, 2013</a:t>
            </a:r>
            <a:r>
              <a:rPr lang="en-US" dirty="0"/>
              <a:t> – Corning, IBM, SAIC, TE Connectivity, Tellabs, </a:t>
            </a:r>
          </a:p>
          <a:p>
            <a:r>
              <a:rPr lang="en-US" dirty="0" err="1"/>
              <a:t>Zhone</a:t>
            </a:r>
            <a:r>
              <a:rPr lang="en-US" dirty="0"/>
              <a:t> and 3M have formed the Association for Passive Optical LAN (APOLAN). </a:t>
            </a:r>
          </a:p>
          <a:p>
            <a:endParaRPr lang="en-US" dirty="0"/>
          </a:p>
          <a:p>
            <a:r>
              <a:rPr lang="en-US" dirty="0"/>
              <a:t>The association’s mission is advocating for the education and global adoption </a:t>
            </a:r>
          </a:p>
          <a:p>
            <a:r>
              <a:rPr lang="en-US" dirty="0"/>
              <a:t>of passive optical networks in the local area network (LAN) industry.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6027003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179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512763" y="4459288"/>
            <a:ext cx="8420100" cy="419100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57361" y="1790799"/>
            <a:ext cx="8149608" cy="4777482"/>
          </a:xfrm>
          <a:prstGeom prst="roundRect">
            <a:avLst>
              <a:gd name="adj" fmla="val 3252"/>
            </a:avLst>
          </a:prstGeom>
          <a:gradFill>
            <a:gsLst>
              <a:gs pos="4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sz="120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360363" y="1779588"/>
            <a:ext cx="8229600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lang="en-US" b="1" dirty="0" smtClean="0">
                <a:solidFill>
                  <a:schemeClr val="accent5">
                    <a:lumMod val="25000"/>
                  </a:schemeClr>
                </a:solidFill>
                <a:latin typeface="+mn-lt"/>
                <a:cs typeface="+mn-cs"/>
              </a:rPr>
              <a:t>Single-mode fiber used to support advances future generations of PON technology:</a:t>
            </a:r>
          </a:p>
          <a:p>
            <a:pPr lvl="1">
              <a:spcBef>
                <a:spcPct val="20000"/>
              </a:spcBef>
              <a:buClr>
                <a:srgbClr val="800080"/>
              </a:buClr>
              <a:buFontTx/>
              <a:buChar char="•"/>
              <a:defRPr/>
            </a:pPr>
            <a:r>
              <a:rPr lang="en-US" dirty="0" smtClean="0">
                <a:solidFill>
                  <a:schemeClr val="accent5">
                    <a:lumMod val="25000"/>
                  </a:schemeClr>
                </a:solidFill>
                <a:latin typeface="+mn-lt"/>
                <a:cs typeface="+mn-cs"/>
              </a:rPr>
              <a:t>LAN network can be upgraded without new cable infrastructure deployment.</a:t>
            </a:r>
          </a:p>
          <a:p>
            <a:pPr lvl="1">
              <a:spcBef>
                <a:spcPct val="20000"/>
              </a:spcBef>
              <a:buClr>
                <a:srgbClr val="800080"/>
              </a:buClr>
              <a:buFontTx/>
              <a:buChar char="•"/>
              <a:defRPr/>
            </a:pPr>
            <a:r>
              <a:rPr lang="en-US" dirty="0" smtClean="0">
                <a:solidFill>
                  <a:schemeClr val="accent5">
                    <a:lumMod val="25000"/>
                  </a:schemeClr>
                </a:solidFill>
                <a:latin typeface="+mn-lt"/>
                <a:cs typeface="+mn-cs"/>
              </a:rPr>
              <a:t>Scalable infrastructure can support over 100Tbps bandwidth.</a:t>
            </a:r>
            <a:endParaRPr lang="en-US" sz="2800" dirty="0" smtClean="0">
              <a:solidFill>
                <a:schemeClr val="accent5">
                  <a:lumMod val="2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391" name="Rectangle 8"/>
          <p:cNvSpPr>
            <a:spLocks noChangeArrowheads="1"/>
          </p:cNvSpPr>
          <p:nvPr/>
        </p:nvSpPr>
        <p:spPr bwMode="auto">
          <a:xfrm>
            <a:off x="512763" y="4281488"/>
            <a:ext cx="8418512" cy="22764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en-US"/>
          </a:p>
        </p:txBody>
      </p:sp>
      <p:grpSp>
        <p:nvGrpSpPr>
          <p:cNvPr id="16392" name="Group 9"/>
          <p:cNvGrpSpPr>
            <a:grpSpLocks/>
          </p:cNvGrpSpPr>
          <p:nvPr/>
        </p:nvGrpSpPr>
        <p:grpSpPr bwMode="auto">
          <a:xfrm>
            <a:off x="492125" y="5697538"/>
            <a:ext cx="4186238" cy="346075"/>
            <a:chOff x="243" y="2890"/>
            <a:chExt cx="2637" cy="218"/>
          </a:xfrm>
        </p:grpSpPr>
        <p:sp>
          <p:nvSpPr>
            <p:cNvPr id="16505" name="Rectangle 10"/>
            <p:cNvSpPr>
              <a:spLocks noChangeArrowheads="1"/>
            </p:cNvSpPr>
            <p:nvPr/>
          </p:nvSpPr>
          <p:spPr bwMode="auto">
            <a:xfrm>
              <a:off x="243" y="2890"/>
              <a:ext cx="2637" cy="21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6506" name="Rectangle 11"/>
            <p:cNvSpPr>
              <a:spLocks noChangeArrowheads="1"/>
            </p:cNvSpPr>
            <p:nvPr/>
          </p:nvSpPr>
          <p:spPr bwMode="auto">
            <a:xfrm>
              <a:off x="323" y="2946"/>
              <a:ext cx="1860" cy="15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r>
                <a:rPr lang="en-US" sz="1600" b="1"/>
                <a:t>Optical LAN Solution Lifespan</a:t>
              </a:r>
            </a:p>
          </p:txBody>
        </p:sp>
      </p:grpSp>
      <p:grpSp>
        <p:nvGrpSpPr>
          <p:cNvPr id="16393" name="Group 12"/>
          <p:cNvGrpSpPr>
            <a:grpSpLocks/>
          </p:cNvGrpSpPr>
          <p:nvPr/>
        </p:nvGrpSpPr>
        <p:grpSpPr bwMode="auto">
          <a:xfrm>
            <a:off x="496888" y="4602163"/>
            <a:ext cx="4186237" cy="346075"/>
            <a:chOff x="243" y="2109"/>
            <a:chExt cx="2637" cy="218"/>
          </a:xfrm>
        </p:grpSpPr>
        <p:sp>
          <p:nvSpPr>
            <p:cNvPr id="16503" name="Rectangle 13"/>
            <p:cNvSpPr>
              <a:spLocks noChangeArrowheads="1"/>
            </p:cNvSpPr>
            <p:nvPr/>
          </p:nvSpPr>
          <p:spPr bwMode="auto">
            <a:xfrm>
              <a:off x="243" y="2109"/>
              <a:ext cx="2637" cy="21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6504" name="Rectangle 14"/>
            <p:cNvSpPr>
              <a:spLocks noChangeArrowheads="1"/>
            </p:cNvSpPr>
            <p:nvPr/>
          </p:nvSpPr>
          <p:spPr bwMode="auto">
            <a:xfrm>
              <a:off x="323" y="2156"/>
              <a:ext cx="2334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r>
                <a:rPr lang="en-US" sz="1600" b="1"/>
                <a:t>Traditional Ethernet Solution Lifespan</a:t>
              </a:r>
            </a:p>
          </p:txBody>
        </p:sp>
      </p:grpSp>
      <p:grpSp>
        <p:nvGrpSpPr>
          <p:cNvPr id="16394" name="Group 15"/>
          <p:cNvGrpSpPr>
            <a:grpSpLocks/>
          </p:cNvGrpSpPr>
          <p:nvPr/>
        </p:nvGrpSpPr>
        <p:grpSpPr bwMode="auto">
          <a:xfrm>
            <a:off x="622300" y="5049838"/>
            <a:ext cx="1644650" cy="454025"/>
            <a:chOff x="325" y="2373"/>
            <a:chExt cx="1036" cy="286"/>
          </a:xfrm>
        </p:grpSpPr>
        <p:sp>
          <p:nvSpPr>
            <p:cNvPr id="23" name="Rectangle 16"/>
            <p:cNvSpPr>
              <a:spLocks noChangeArrowheads="1"/>
            </p:cNvSpPr>
            <p:nvPr/>
          </p:nvSpPr>
          <p:spPr bwMode="auto">
            <a:xfrm>
              <a:off x="325" y="2373"/>
              <a:ext cx="1036" cy="155"/>
            </a:xfrm>
            <a:prstGeom prst="rect">
              <a:avLst/>
            </a:prstGeom>
            <a:gradFill rotWithShape="0">
              <a:gsLst>
                <a:gs pos="0">
                  <a:schemeClr val="accent2">
                    <a:gamma/>
                    <a:shade val="39216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ea typeface="ＭＳ Ｐゴシック" charset="-128"/>
                <a:cs typeface="+mn-cs"/>
              </a:endParaRPr>
            </a:p>
          </p:txBody>
        </p:sp>
        <p:sp>
          <p:nvSpPr>
            <p:cNvPr id="16502" name="Rectangle 17"/>
            <p:cNvSpPr>
              <a:spLocks noChangeArrowheads="1"/>
            </p:cNvSpPr>
            <p:nvPr/>
          </p:nvSpPr>
          <p:spPr bwMode="auto">
            <a:xfrm>
              <a:off x="846" y="2543"/>
              <a:ext cx="499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r" eaLnBrk="1" hangingPunct="1"/>
              <a:r>
                <a:rPr lang="en-US" sz="1200" b="1">
                  <a:solidFill>
                    <a:srgbClr val="FF0000"/>
                  </a:solidFill>
                </a:rPr>
                <a:t>5-8 YEARS</a:t>
              </a:r>
            </a:p>
          </p:txBody>
        </p:sp>
      </p:grpSp>
      <p:grpSp>
        <p:nvGrpSpPr>
          <p:cNvPr id="16395" name="Group 18"/>
          <p:cNvGrpSpPr>
            <a:grpSpLocks/>
          </p:cNvGrpSpPr>
          <p:nvPr/>
        </p:nvGrpSpPr>
        <p:grpSpPr bwMode="auto">
          <a:xfrm>
            <a:off x="606425" y="5383213"/>
            <a:ext cx="8326438" cy="1187450"/>
            <a:chOff x="323" y="2766"/>
            <a:chExt cx="5125" cy="748"/>
          </a:xfrm>
        </p:grpSpPr>
        <p:grpSp>
          <p:nvGrpSpPr>
            <p:cNvPr id="16397" name="Group 19"/>
            <p:cNvGrpSpPr>
              <a:grpSpLocks/>
            </p:cNvGrpSpPr>
            <p:nvPr/>
          </p:nvGrpSpPr>
          <p:grpSpPr bwMode="auto">
            <a:xfrm>
              <a:off x="2748" y="2766"/>
              <a:ext cx="429" cy="471"/>
              <a:chOff x="2748" y="2701"/>
              <a:chExt cx="429" cy="471"/>
            </a:xfrm>
          </p:grpSpPr>
          <p:sp>
            <p:nvSpPr>
              <p:cNvPr id="16455" name="Line 20"/>
              <p:cNvSpPr>
                <a:spLocks noChangeShapeType="1"/>
              </p:cNvSpPr>
              <p:nvPr/>
            </p:nvSpPr>
            <p:spPr bwMode="auto">
              <a:xfrm flipV="1">
                <a:off x="2995" y="3092"/>
                <a:ext cx="1" cy="80"/>
              </a:xfrm>
              <a:prstGeom prst="line">
                <a:avLst/>
              </a:prstGeom>
              <a:noFill/>
              <a:ln w="19050">
                <a:solidFill>
                  <a:srgbClr val="9C9C9C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IE"/>
              </a:p>
            </p:txBody>
          </p:sp>
          <p:grpSp>
            <p:nvGrpSpPr>
              <p:cNvPr id="16456" name="Group 21"/>
              <p:cNvGrpSpPr>
                <a:grpSpLocks/>
              </p:cNvGrpSpPr>
              <p:nvPr/>
            </p:nvGrpSpPr>
            <p:grpSpPr bwMode="auto">
              <a:xfrm>
                <a:off x="2748" y="2701"/>
                <a:ext cx="429" cy="404"/>
                <a:chOff x="1653" y="1289"/>
                <a:chExt cx="429" cy="404"/>
              </a:xfrm>
            </p:grpSpPr>
            <p:sp>
              <p:nvSpPr>
                <p:cNvPr id="16457" name="Rectangle 22"/>
                <p:cNvSpPr>
                  <a:spLocks noChangeArrowheads="1"/>
                </p:cNvSpPr>
                <p:nvPr/>
              </p:nvSpPr>
              <p:spPr bwMode="auto">
                <a:xfrm>
                  <a:off x="1653" y="1683"/>
                  <a:ext cx="428" cy="10"/>
                </a:xfrm>
                <a:prstGeom prst="rect">
                  <a:avLst/>
                </a:prstGeom>
                <a:gradFill rotWithShape="1">
                  <a:gsLst>
                    <a:gs pos="0">
                      <a:srgbClr val="969696"/>
                    </a:gs>
                    <a:gs pos="100000">
                      <a:srgbClr val="454545"/>
                    </a:gs>
                  </a:gsLst>
                  <a:lin ang="54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2" dir="t"/>
                </a:scene3d>
                <a:sp3d extrusionH="328600" prstMaterial="legacyMetal">
                  <a:bevelT w="13500" h="13500" prst="angle"/>
                  <a:bevelB w="13500" h="13500" prst="angle"/>
                  <a:extrusionClr>
                    <a:srgbClr val="969696"/>
                  </a:extrusionClr>
                  <a:contourClr>
                    <a:srgbClr val="969696"/>
                  </a:contourClr>
                </a:sp3d>
              </p:spPr>
              <p:txBody>
                <a:bodyPr wrap="none" anchor="ctr"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58" name="Rectangle 23"/>
                <p:cNvSpPr>
                  <a:spLocks noChangeAspect="1" noChangeArrowheads="1"/>
                </p:cNvSpPr>
                <p:nvPr/>
              </p:nvSpPr>
              <p:spPr bwMode="auto">
                <a:xfrm>
                  <a:off x="1704" y="1463"/>
                  <a:ext cx="105" cy="179"/>
                </a:xfrm>
                <a:prstGeom prst="rect">
                  <a:avLst/>
                </a:prstGeom>
                <a:gradFill rotWithShape="0">
                  <a:gsLst>
                    <a:gs pos="0">
                      <a:srgbClr val="9C9C9C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EAEAEA"/>
                  </a:extrusionClr>
                  <a:contourClr>
                    <a:srgbClr val="9C9C9C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59" name="Rectangle 24"/>
                <p:cNvSpPr>
                  <a:spLocks noChangeAspect="1" noChangeArrowheads="1"/>
                </p:cNvSpPr>
                <p:nvPr/>
              </p:nvSpPr>
              <p:spPr bwMode="auto">
                <a:xfrm>
                  <a:off x="1852" y="1289"/>
                  <a:ext cx="93" cy="350"/>
                </a:xfrm>
                <a:prstGeom prst="rect">
                  <a:avLst/>
                </a:prstGeom>
                <a:gradFill rotWithShape="0">
                  <a:gsLst>
                    <a:gs pos="0">
                      <a:srgbClr val="9C9C9C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EAEAEA"/>
                  </a:extrusionClr>
                  <a:contourClr>
                    <a:srgbClr val="9C9C9C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60" name="Rectangle 25"/>
                <p:cNvSpPr>
                  <a:spLocks noChangeAspect="1" noChangeArrowheads="1"/>
                </p:cNvSpPr>
                <p:nvPr/>
              </p:nvSpPr>
              <p:spPr bwMode="auto">
                <a:xfrm>
                  <a:off x="1991" y="1388"/>
                  <a:ext cx="77" cy="238"/>
                </a:xfrm>
                <a:prstGeom prst="rect">
                  <a:avLst/>
                </a:prstGeom>
                <a:gradFill rotWithShape="0">
                  <a:gsLst>
                    <a:gs pos="0">
                      <a:srgbClr val="9C9C9C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EAEAEA"/>
                  </a:extrusionClr>
                  <a:contourClr>
                    <a:srgbClr val="9C9C9C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61" name="Rectangle 26"/>
                <p:cNvSpPr>
                  <a:spLocks noChangeArrowheads="1"/>
                </p:cNvSpPr>
                <p:nvPr/>
              </p:nvSpPr>
              <p:spPr bwMode="auto">
                <a:xfrm>
                  <a:off x="1910" y="1665"/>
                  <a:ext cx="172" cy="12"/>
                </a:xfrm>
                <a:prstGeom prst="rect">
                  <a:avLst/>
                </a:prstGeom>
                <a:gradFill rotWithShape="1">
                  <a:gsLst>
                    <a:gs pos="0">
                      <a:srgbClr val="5F5F5F"/>
                    </a:gs>
                    <a:gs pos="100000">
                      <a:srgbClr val="4D4D4D"/>
                    </a:gs>
                  </a:gsLst>
                  <a:lin ang="54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87300" prstMaterial="legacyMatte">
                  <a:bevelT w="13500" h="13500" prst="angle"/>
                  <a:bevelB w="13500" h="13500" prst="angle"/>
                  <a:extrusionClr>
                    <a:srgbClr val="5F5F5F"/>
                  </a:extrusionClr>
                  <a:contourClr>
                    <a:srgbClr val="5F5F5F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62" name="Rectangle 27"/>
                <p:cNvSpPr>
                  <a:spLocks noChangeArrowheads="1"/>
                </p:cNvSpPr>
                <p:nvPr/>
              </p:nvSpPr>
              <p:spPr bwMode="auto">
                <a:xfrm>
                  <a:off x="1917" y="1617"/>
                  <a:ext cx="162" cy="45"/>
                </a:xfrm>
                <a:prstGeom prst="rect">
                  <a:avLst/>
                </a:prstGeom>
                <a:gradFill rotWithShape="0">
                  <a:gsLst>
                    <a:gs pos="0">
                      <a:srgbClr val="CDD9EC"/>
                    </a:gs>
                    <a:gs pos="100000">
                      <a:srgbClr val="A2ACBB"/>
                    </a:gs>
                  </a:gsLst>
                  <a:lin ang="189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74600" prstMaterial="legacyMatte">
                  <a:bevelT w="13500" h="13500" prst="angle"/>
                  <a:bevelB w="13500" h="13500" prst="angle"/>
                  <a:extrusionClr>
                    <a:schemeClr val="bg2"/>
                  </a:extrusionClr>
                  <a:contourClr>
                    <a:srgbClr val="CDD9EC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63" name="Line 28"/>
                <p:cNvSpPr>
                  <a:spLocks noChangeShapeType="1"/>
                </p:cNvSpPr>
                <p:nvPr/>
              </p:nvSpPr>
              <p:spPr bwMode="auto">
                <a:xfrm>
                  <a:off x="2050" y="1617"/>
                  <a:ext cx="1" cy="4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64" name="Line 29"/>
                <p:cNvSpPr>
                  <a:spLocks noChangeShapeType="1"/>
                </p:cNvSpPr>
                <p:nvPr/>
              </p:nvSpPr>
              <p:spPr bwMode="auto">
                <a:xfrm>
                  <a:off x="2023" y="1617"/>
                  <a:ext cx="1" cy="4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65" name="Line 30"/>
                <p:cNvSpPr>
                  <a:spLocks noChangeShapeType="1"/>
                </p:cNvSpPr>
                <p:nvPr/>
              </p:nvSpPr>
              <p:spPr bwMode="auto">
                <a:xfrm>
                  <a:off x="1997" y="1617"/>
                  <a:ext cx="0" cy="4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66" name="Line 31"/>
                <p:cNvSpPr>
                  <a:spLocks noChangeShapeType="1"/>
                </p:cNvSpPr>
                <p:nvPr/>
              </p:nvSpPr>
              <p:spPr bwMode="auto">
                <a:xfrm>
                  <a:off x="1971" y="1618"/>
                  <a:ext cx="0" cy="4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67" name="Line 32"/>
                <p:cNvSpPr>
                  <a:spLocks noChangeShapeType="1"/>
                </p:cNvSpPr>
                <p:nvPr/>
              </p:nvSpPr>
              <p:spPr bwMode="auto">
                <a:xfrm>
                  <a:off x="1944" y="1618"/>
                  <a:ext cx="0" cy="4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68" name="Rectangle 33"/>
                <p:cNvSpPr>
                  <a:spLocks noChangeArrowheads="1"/>
                </p:cNvSpPr>
                <p:nvPr/>
              </p:nvSpPr>
              <p:spPr bwMode="auto">
                <a:xfrm>
                  <a:off x="1918" y="1617"/>
                  <a:ext cx="160" cy="45"/>
                </a:xfrm>
                <a:prstGeom prst="rect">
                  <a:avLst/>
                </a:prstGeom>
                <a:noFill/>
                <a:ln w="6350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sz="1800"/>
                </a:p>
              </p:txBody>
            </p:sp>
            <p:sp>
              <p:nvSpPr>
                <p:cNvPr id="16469" name="Rectangle 34"/>
                <p:cNvSpPr>
                  <a:spLocks noChangeArrowheads="1"/>
                </p:cNvSpPr>
                <p:nvPr/>
              </p:nvSpPr>
              <p:spPr bwMode="auto">
                <a:xfrm>
                  <a:off x="1909" y="1605"/>
                  <a:ext cx="172" cy="12"/>
                </a:xfrm>
                <a:prstGeom prst="rect">
                  <a:avLst/>
                </a:prstGeom>
                <a:gradFill rotWithShape="0">
                  <a:gsLst>
                    <a:gs pos="0">
                      <a:srgbClr val="9C9C9C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87300" prstMaterial="legacyMatte">
                  <a:bevelT w="13500" h="13500" prst="angle"/>
                  <a:bevelB w="13500" h="13500" prst="angle"/>
                  <a:extrusionClr>
                    <a:srgbClr val="EAEAEA"/>
                  </a:extrusionClr>
                  <a:contourClr>
                    <a:srgbClr val="9C9C9C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70" name="Rectangle 35"/>
                <p:cNvSpPr>
                  <a:spLocks noChangeArrowheads="1"/>
                </p:cNvSpPr>
                <p:nvPr/>
              </p:nvSpPr>
              <p:spPr bwMode="auto">
                <a:xfrm>
                  <a:off x="1918" y="1478"/>
                  <a:ext cx="106" cy="125"/>
                </a:xfrm>
                <a:prstGeom prst="rect">
                  <a:avLst/>
                </a:prstGeom>
                <a:gradFill rotWithShape="0">
                  <a:gsLst>
                    <a:gs pos="0">
                      <a:srgbClr val="CDD9EC"/>
                    </a:gs>
                    <a:gs pos="100000">
                      <a:srgbClr val="969EAC"/>
                    </a:gs>
                  </a:gsLst>
                  <a:lin ang="189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74600" prstMaterial="legacyMatte">
                  <a:bevelT w="13500" h="13500" prst="angle"/>
                  <a:bevelB w="13500" h="13500" prst="angle"/>
                  <a:extrusionClr>
                    <a:schemeClr val="bg2"/>
                  </a:extrusionClr>
                  <a:contourClr>
                    <a:srgbClr val="CDD9EC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71" name="Line 36"/>
                <p:cNvSpPr>
                  <a:spLocks noChangeShapeType="1"/>
                </p:cNvSpPr>
                <p:nvPr/>
              </p:nvSpPr>
              <p:spPr bwMode="auto">
                <a:xfrm flipH="1">
                  <a:off x="1919" y="1517"/>
                  <a:ext cx="103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72" name="Line 37"/>
                <p:cNvSpPr>
                  <a:spLocks noChangeShapeType="1"/>
                </p:cNvSpPr>
                <p:nvPr/>
              </p:nvSpPr>
              <p:spPr bwMode="auto">
                <a:xfrm flipH="1" flipV="1">
                  <a:off x="1919" y="1561"/>
                  <a:ext cx="103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73" name="Line 38"/>
                <p:cNvSpPr>
                  <a:spLocks noChangeShapeType="1"/>
                </p:cNvSpPr>
                <p:nvPr/>
              </p:nvSpPr>
              <p:spPr bwMode="auto">
                <a:xfrm>
                  <a:off x="1997" y="1475"/>
                  <a:ext cx="0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74" name="Line 39"/>
                <p:cNvSpPr>
                  <a:spLocks noChangeShapeType="1"/>
                </p:cNvSpPr>
                <p:nvPr/>
              </p:nvSpPr>
              <p:spPr bwMode="auto">
                <a:xfrm>
                  <a:off x="1971" y="1473"/>
                  <a:ext cx="0" cy="12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75" name="Line 40"/>
                <p:cNvSpPr>
                  <a:spLocks noChangeShapeType="1"/>
                </p:cNvSpPr>
                <p:nvPr/>
              </p:nvSpPr>
              <p:spPr bwMode="auto">
                <a:xfrm>
                  <a:off x="1944" y="1475"/>
                  <a:ext cx="0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76" name="Rectangle 41"/>
                <p:cNvSpPr>
                  <a:spLocks noChangeArrowheads="1"/>
                </p:cNvSpPr>
                <p:nvPr/>
              </p:nvSpPr>
              <p:spPr bwMode="auto">
                <a:xfrm>
                  <a:off x="1912" y="1461"/>
                  <a:ext cx="114" cy="16"/>
                </a:xfrm>
                <a:prstGeom prst="rect">
                  <a:avLst/>
                </a:prstGeom>
                <a:gradFill rotWithShape="0">
                  <a:gsLst>
                    <a:gs pos="0">
                      <a:srgbClr val="9C9C9C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74600" prstMaterial="legacyMatte">
                  <a:bevelT w="13500" h="13500" prst="angle"/>
                  <a:bevelB w="13500" h="13500" prst="angle"/>
                  <a:extrusionClr>
                    <a:srgbClr val="EAEAEA"/>
                  </a:extrusionClr>
                  <a:contourClr>
                    <a:srgbClr val="9C9C9C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77" name="Rectangle 42"/>
                <p:cNvSpPr>
                  <a:spLocks noChangeArrowheads="1"/>
                </p:cNvSpPr>
                <p:nvPr/>
              </p:nvSpPr>
              <p:spPr bwMode="auto">
                <a:xfrm>
                  <a:off x="1918" y="1475"/>
                  <a:ext cx="105" cy="127"/>
                </a:xfrm>
                <a:prstGeom prst="rect">
                  <a:avLst/>
                </a:prstGeom>
                <a:noFill/>
                <a:ln w="6350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78" name="AutoShape 43"/>
                <p:cNvSpPr>
                  <a:spLocks noChangeArrowheads="1"/>
                </p:cNvSpPr>
                <p:nvPr/>
              </p:nvSpPr>
              <p:spPr bwMode="auto">
                <a:xfrm>
                  <a:off x="1994" y="1309"/>
                  <a:ext cx="73" cy="79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2" dir="t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C0C0C0"/>
                  </a:extrusionClr>
                  <a:contourClr>
                    <a:srgbClr val="C0C0C0"/>
                  </a:contourClr>
                </a:sp3d>
              </p:spPr>
              <p:txBody>
                <a:bodyPr wrap="none" anchor="ctr"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79" name="Line 44"/>
                <p:cNvSpPr>
                  <a:spLocks noChangeShapeType="1"/>
                </p:cNvSpPr>
                <p:nvPr/>
              </p:nvSpPr>
              <p:spPr bwMode="auto">
                <a:xfrm>
                  <a:off x="1908" y="1291"/>
                  <a:ext cx="0" cy="286"/>
                </a:xfrm>
                <a:prstGeom prst="line">
                  <a:avLst/>
                </a:prstGeom>
                <a:noFill/>
                <a:ln w="9525">
                  <a:solidFill>
                    <a:srgbClr val="C0C0C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80" name="Line 45"/>
                <p:cNvSpPr>
                  <a:spLocks noChangeShapeType="1"/>
                </p:cNvSpPr>
                <p:nvPr/>
              </p:nvSpPr>
              <p:spPr bwMode="auto">
                <a:xfrm>
                  <a:off x="1887" y="1292"/>
                  <a:ext cx="0" cy="282"/>
                </a:xfrm>
                <a:prstGeom prst="line">
                  <a:avLst/>
                </a:prstGeom>
                <a:noFill/>
                <a:ln w="9525">
                  <a:solidFill>
                    <a:srgbClr val="C0C0C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81" name="Line 46"/>
                <p:cNvSpPr>
                  <a:spLocks noChangeShapeType="1"/>
                </p:cNvSpPr>
                <p:nvPr/>
              </p:nvSpPr>
              <p:spPr bwMode="auto">
                <a:xfrm>
                  <a:off x="1995" y="1430"/>
                  <a:ext cx="73" cy="0"/>
                </a:xfrm>
                <a:prstGeom prst="line">
                  <a:avLst/>
                </a:prstGeom>
                <a:noFill/>
                <a:ln w="9525">
                  <a:solidFill>
                    <a:srgbClr val="C0C0C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82" name="Line 47"/>
                <p:cNvSpPr>
                  <a:spLocks noChangeShapeType="1"/>
                </p:cNvSpPr>
                <p:nvPr/>
              </p:nvSpPr>
              <p:spPr bwMode="auto">
                <a:xfrm>
                  <a:off x="2052" y="1471"/>
                  <a:ext cx="16" cy="0"/>
                </a:xfrm>
                <a:prstGeom prst="line">
                  <a:avLst/>
                </a:prstGeom>
                <a:noFill/>
                <a:ln w="9525">
                  <a:solidFill>
                    <a:srgbClr val="C0C0C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83" name="Line 48"/>
                <p:cNvSpPr>
                  <a:spLocks noChangeShapeType="1"/>
                </p:cNvSpPr>
                <p:nvPr/>
              </p:nvSpPr>
              <p:spPr bwMode="auto">
                <a:xfrm>
                  <a:off x="2052" y="1513"/>
                  <a:ext cx="16" cy="0"/>
                </a:xfrm>
                <a:prstGeom prst="line">
                  <a:avLst/>
                </a:prstGeom>
                <a:noFill/>
                <a:ln w="9525">
                  <a:solidFill>
                    <a:srgbClr val="C0C0C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84" name="Rectangle 49"/>
                <p:cNvSpPr>
                  <a:spLocks noChangeAspect="1" noChangeArrowheads="1"/>
                </p:cNvSpPr>
                <p:nvPr/>
              </p:nvSpPr>
              <p:spPr bwMode="auto">
                <a:xfrm>
                  <a:off x="1704" y="1489"/>
                  <a:ext cx="105" cy="28"/>
                </a:xfrm>
                <a:prstGeom prst="rect">
                  <a:avLst/>
                </a:prstGeom>
                <a:gradFill rotWithShape="0">
                  <a:gsLst>
                    <a:gs pos="0">
                      <a:srgbClr val="DDDDDD"/>
                    </a:gs>
                    <a:gs pos="100000">
                      <a:srgbClr val="939393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85" name="Rectangle 50"/>
                <p:cNvSpPr>
                  <a:spLocks noChangeAspect="1" noChangeArrowheads="1"/>
                </p:cNvSpPr>
                <p:nvPr/>
              </p:nvSpPr>
              <p:spPr bwMode="auto">
                <a:xfrm>
                  <a:off x="1704" y="1544"/>
                  <a:ext cx="105" cy="28"/>
                </a:xfrm>
                <a:prstGeom prst="rect">
                  <a:avLst/>
                </a:prstGeom>
                <a:gradFill rotWithShape="0">
                  <a:gsLst>
                    <a:gs pos="0">
                      <a:srgbClr val="DDDDDD"/>
                    </a:gs>
                    <a:gs pos="100000">
                      <a:srgbClr val="939393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15" name="Rectangle 51"/>
                <p:cNvSpPr>
                  <a:spLocks noChangeArrowheads="1"/>
                </p:cNvSpPr>
                <p:nvPr/>
              </p:nvSpPr>
              <p:spPr bwMode="auto">
                <a:xfrm>
                  <a:off x="1726" y="1664"/>
                  <a:ext cx="149" cy="11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112700" prstMaterial="legacyMatte">
                  <a:bevelT w="13500" h="13500" prst="angle"/>
                  <a:bevelB w="13500" h="13500" prst="angle"/>
                  <a:extrusionClr>
                    <a:schemeClr val="bg2"/>
                  </a:extrusionClr>
                </a:sp3d>
              </p:spPr>
              <p:txBody>
                <a:bodyPr lIns="0" tIns="0" rIns="0" bIns="0" anchor="ctr">
                  <a:spAutoFit/>
                  <a:flatTx/>
                </a:bodyPr>
                <a:lstStyle/>
                <a:p>
                  <a:pPr>
                    <a:defRPr/>
                  </a:pPr>
                  <a:endParaRPr lang="en-US">
                    <a:latin typeface="Arial" charset="0"/>
                    <a:ea typeface="ＭＳ Ｐゴシック" charset="-128"/>
                    <a:cs typeface="+mn-cs"/>
                  </a:endParaRPr>
                </a:p>
              </p:txBody>
            </p:sp>
            <p:sp>
              <p:nvSpPr>
                <p:cNvPr id="16487" name="Rectangle 52"/>
                <p:cNvSpPr>
                  <a:spLocks noChangeArrowheads="1"/>
                </p:cNvSpPr>
                <p:nvPr/>
              </p:nvSpPr>
              <p:spPr bwMode="auto">
                <a:xfrm>
                  <a:off x="1725" y="1623"/>
                  <a:ext cx="145" cy="39"/>
                </a:xfrm>
                <a:prstGeom prst="rect">
                  <a:avLst/>
                </a:prstGeom>
                <a:gradFill rotWithShape="0">
                  <a:gsLst>
                    <a:gs pos="0">
                      <a:srgbClr val="CDD9EC"/>
                    </a:gs>
                    <a:gs pos="100000">
                      <a:srgbClr val="A2ACBB"/>
                    </a:gs>
                  </a:gsLst>
                  <a:lin ang="189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chemeClr val="bg2"/>
                  </a:extrusionClr>
                  <a:contourClr>
                    <a:srgbClr val="CDD9EC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88" name="Line 53"/>
                <p:cNvSpPr>
                  <a:spLocks noChangeShapeType="1"/>
                </p:cNvSpPr>
                <p:nvPr/>
              </p:nvSpPr>
              <p:spPr bwMode="auto">
                <a:xfrm>
                  <a:off x="1843" y="1623"/>
                  <a:ext cx="0" cy="39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89" name="Line 54"/>
                <p:cNvSpPr>
                  <a:spLocks noChangeShapeType="1"/>
                </p:cNvSpPr>
                <p:nvPr/>
              </p:nvSpPr>
              <p:spPr bwMode="auto">
                <a:xfrm>
                  <a:off x="1818" y="1623"/>
                  <a:ext cx="0" cy="39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90" name="Line 55"/>
                <p:cNvSpPr>
                  <a:spLocks noChangeShapeType="1"/>
                </p:cNvSpPr>
                <p:nvPr/>
              </p:nvSpPr>
              <p:spPr bwMode="auto">
                <a:xfrm>
                  <a:off x="1792" y="1623"/>
                  <a:ext cx="1" cy="39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91" name="Line 56"/>
                <p:cNvSpPr>
                  <a:spLocks noChangeShapeType="1"/>
                </p:cNvSpPr>
                <p:nvPr/>
              </p:nvSpPr>
              <p:spPr bwMode="auto">
                <a:xfrm>
                  <a:off x="1769" y="1624"/>
                  <a:ext cx="1" cy="3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92" name="Line 57"/>
                <p:cNvSpPr>
                  <a:spLocks noChangeShapeType="1"/>
                </p:cNvSpPr>
                <p:nvPr/>
              </p:nvSpPr>
              <p:spPr bwMode="auto">
                <a:xfrm>
                  <a:off x="1746" y="1624"/>
                  <a:ext cx="1" cy="3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93" name="Rectangle 58"/>
                <p:cNvSpPr>
                  <a:spLocks noChangeArrowheads="1"/>
                </p:cNvSpPr>
                <p:nvPr/>
              </p:nvSpPr>
              <p:spPr bwMode="auto">
                <a:xfrm>
                  <a:off x="1727" y="1622"/>
                  <a:ext cx="141" cy="40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94" name="Rectangle 59"/>
                <p:cNvSpPr>
                  <a:spLocks noChangeArrowheads="1"/>
                </p:cNvSpPr>
                <p:nvPr/>
              </p:nvSpPr>
              <p:spPr bwMode="auto">
                <a:xfrm>
                  <a:off x="1719" y="1613"/>
                  <a:ext cx="152" cy="11"/>
                </a:xfrm>
                <a:prstGeom prst="rect">
                  <a:avLst/>
                </a:prstGeom>
                <a:gradFill rotWithShape="1">
                  <a:gsLst>
                    <a:gs pos="0">
                      <a:srgbClr val="5F5F5F"/>
                    </a:gs>
                    <a:gs pos="100000">
                      <a:srgbClr val="2C2C2C"/>
                    </a:gs>
                  </a:gsLst>
                  <a:lin ang="54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12700" prstMaterial="legacyMatte">
                  <a:bevelT w="13500" h="13500" prst="angle"/>
                  <a:bevelB w="13500" h="13500" prst="angle"/>
                  <a:extrusionClr>
                    <a:srgbClr val="5F5F5F"/>
                  </a:extrusionClr>
                  <a:contourClr>
                    <a:srgbClr val="5F5F5F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95" name="Rectangle 60"/>
                <p:cNvSpPr>
                  <a:spLocks noChangeArrowheads="1"/>
                </p:cNvSpPr>
                <p:nvPr/>
              </p:nvSpPr>
              <p:spPr bwMode="auto">
                <a:xfrm>
                  <a:off x="1727" y="1555"/>
                  <a:ext cx="90" cy="58"/>
                </a:xfrm>
                <a:prstGeom prst="rect">
                  <a:avLst/>
                </a:prstGeom>
                <a:gradFill rotWithShape="0">
                  <a:gsLst>
                    <a:gs pos="0">
                      <a:srgbClr val="CDD9EC"/>
                    </a:gs>
                    <a:gs pos="100000">
                      <a:srgbClr val="969EAC"/>
                    </a:gs>
                  </a:gsLst>
                  <a:lin ang="18900000" scaled="1"/>
                </a:gradFill>
                <a:ln w="9525">
                  <a:miter lim="800000"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Plastic">
                  <a:bevelT w="13500" h="13500" prst="angle"/>
                  <a:bevelB w="13500" h="13500" prst="angle"/>
                  <a:extrusionClr>
                    <a:schemeClr val="bg2"/>
                  </a:extrusionClr>
                  <a:contourClr>
                    <a:srgbClr val="CDD9EC"/>
                  </a:contourClr>
                </a:sp3d>
              </p:spPr>
              <p:txBody>
                <a:bodyPr lIns="0" tIns="0" rIns="0" bIns="0" anchor="ctr">
                  <a:spAutoFit/>
                  <a:flatTx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  <p:sp>
              <p:nvSpPr>
                <p:cNvPr id="16496" name="Line 61"/>
                <p:cNvSpPr>
                  <a:spLocks noChangeShapeType="1"/>
                </p:cNvSpPr>
                <p:nvPr/>
              </p:nvSpPr>
              <p:spPr bwMode="auto">
                <a:xfrm flipH="1" flipV="1">
                  <a:off x="1727" y="1584"/>
                  <a:ext cx="89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97" name="Line 62"/>
                <p:cNvSpPr>
                  <a:spLocks noChangeShapeType="1"/>
                </p:cNvSpPr>
                <p:nvPr/>
              </p:nvSpPr>
              <p:spPr bwMode="auto">
                <a:xfrm>
                  <a:off x="1792" y="1557"/>
                  <a:ext cx="0" cy="5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98" name="Line 63"/>
                <p:cNvSpPr>
                  <a:spLocks noChangeShapeType="1"/>
                </p:cNvSpPr>
                <p:nvPr/>
              </p:nvSpPr>
              <p:spPr bwMode="auto">
                <a:xfrm>
                  <a:off x="1769" y="1557"/>
                  <a:ext cx="0" cy="5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499" name="Line 64"/>
                <p:cNvSpPr>
                  <a:spLocks noChangeShapeType="1"/>
                </p:cNvSpPr>
                <p:nvPr/>
              </p:nvSpPr>
              <p:spPr bwMode="auto">
                <a:xfrm>
                  <a:off x="1746" y="1558"/>
                  <a:ext cx="0" cy="5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16500" name="Rectangle 65"/>
                <p:cNvSpPr>
                  <a:spLocks noChangeArrowheads="1"/>
                </p:cNvSpPr>
                <p:nvPr/>
              </p:nvSpPr>
              <p:spPr bwMode="auto">
                <a:xfrm>
                  <a:off x="1727" y="1555"/>
                  <a:ext cx="90" cy="56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/>
                </a:p>
              </p:txBody>
            </p:sp>
          </p:grpSp>
        </p:grpSp>
        <p:grpSp>
          <p:nvGrpSpPr>
            <p:cNvPr id="16398" name="Group 66"/>
            <p:cNvGrpSpPr>
              <a:grpSpLocks/>
            </p:cNvGrpSpPr>
            <p:nvPr/>
          </p:nvGrpSpPr>
          <p:grpSpPr bwMode="auto">
            <a:xfrm>
              <a:off x="4723" y="2814"/>
              <a:ext cx="401" cy="423"/>
              <a:chOff x="4979" y="2749"/>
              <a:chExt cx="401" cy="423"/>
            </a:xfrm>
          </p:grpSpPr>
          <p:sp>
            <p:nvSpPr>
              <p:cNvPr id="16435" name="Line 67"/>
              <p:cNvSpPr>
                <a:spLocks noChangeShapeType="1"/>
              </p:cNvSpPr>
              <p:nvPr/>
            </p:nvSpPr>
            <p:spPr bwMode="auto">
              <a:xfrm flipV="1">
                <a:off x="5169" y="3092"/>
                <a:ext cx="1" cy="80"/>
              </a:xfrm>
              <a:prstGeom prst="line">
                <a:avLst/>
              </a:prstGeom>
              <a:noFill/>
              <a:ln w="19050">
                <a:solidFill>
                  <a:srgbClr val="9C9C9C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IE"/>
              </a:p>
            </p:txBody>
          </p:sp>
          <p:grpSp>
            <p:nvGrpSpPr>
              <p:cNvPr id="16436" name="Group 68"/>
              <p:cNvGrpSpPr>
                <a:grpSpLocks/>
              </p:cNvGrpSpPr>
              <p:nvPr/>
            </p:nvGrpSpPr>
            <p:grpSpPr bwMode="auto">
              <a:xfrm>
                <a:off x="4979" y="2749"/>
                <a:ext cx="401" cy="356"/>
                <a:chOff x="4974" y="2749"/>
                <a:chExt cx="401" cy="356"/>
              </a:xfrm>
            </p:grpSpPr>
            <p:grpSp>
              <p:nvGrpSpPr>
                <p:cNvPr id="16437" name="Group 69"/>
                <p:cNvGrpSpPr>
                  <a:grpSpLocks/>
                </p:cNvGrpSpPr>
                <p:nvPr/>
              </p:nvGrpSpPr>
              <p:grpSpPr bwMode="auto">
                <a:xfrm>
                  <a:off x="5265" y="2749"/>
                  <a:ext cx="110" cy="356"/>
                  <a:chOff x="1698" y="3239"/>
                  <a:chExt cx="143" cy="466"/>
                </a:xfrm>
              </p:grpSpPr>
              <p:sp>
                <p:nvSpPr>
                  <p:cNvPr id="16450" name="Rectangle 70"/>
                  <p:cNvSpPr>
                    <a:spLocks noChangeArrowheads="1"/>
                  </p:cNvSpPr>
                  <p:nvPr/>
                </p:nvSpPr>
                <p:spPr bwMode="auto">
                  <a:xfrm>
                    <a:off x="1698" y="3239"/>
                    <a:ext cx="143" cy="466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939393"/>
                      </a:gs>
                      <a:gs pos="100000">
                        <a:srgbClr val="DDDDDD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3" dir="b"/>
                  </a:scene3d>
                  <a:sp3d extrusionH="87300" prstMaterial="legacyMatte">
                    <a:bevelT w="13500" h="13500" prst="angle"/>
                    <a:bevelB w="13500" h="13500" prst="angle"/>
                    <a:extrusionClr>
                      <a:srgbClr val="DDDDDD"/>
                    </a:extrusionClr>
                    <a:contourClr>
                      <a:srgbClr val="939393"/>
                    </a:contourClr>
                  </a:sp3d>
                </p:spPr>
                <p:txBody>
                  <a:bodyPr lIns="0" tIns="0" rIns="0" bIns="0" anchor="ctr">
                    <a:spAutoFit/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51" name="Rectangle 71"/>
                  <p:cNvSpPr>
                    <a:spLocks noChangeArrowheads="1"/>
                  </p:cNvSpPr>
                  <p:nvPr/>
                </p:nvSpPr>
                <p:spPr bwMode="auto">
                  <a:xfrm>
                    <a:off x="1730" y="3267"/>
                    <a:ext cx="68" cy="204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EAEAEA"/>
                      </a:gs>
                      <a:gs pos="100000">
                        <a:srgbClr val="9C9C9C"/>
                      </a:gs>
                    </a:gsLst>
                    <a:lin ang="5400000" scaled="1"/>
                  </a:gradFill>
                  <a:ln w="635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 anchor="ctr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52" name="Line 72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1699" y="3509"/>
                    <a:ext cx="139" cy="1"/>
                  </a:xfrm>
                  <a:prstGeom prst="line">
                    <a:avLst/>
                  </a:prstGeom>
                  <a:noFill/>
                  <a:ln w="222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53" name="Line 73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1744" y="3546"/>
                    <a:ext cx="1" cy="120"/>
                  </a:xfrm>
                  <a:prstGeom prst="line">
                    <a:avLst/>
                  </a:prstGeom>
                  <a:noFill/>
                  <a:ln w="158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54" name="Line 74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1784" y="3546"/>
                    <a:ext cx="2" cy="120"/>
                  </a:xfrm>
                  <a:prstGeom prst="line">
                    <a:avLst/>
                  </a:prstGeom>
                  <a:noFill/>
                  <a:ln w="158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</p:grpSp>
            <p:grpSp>
              <p:nvGrpSpPr>
                <p:cNvPr id="16438" name="Group 75"/>
                <p:cNvGrpSpPr>
                  <a:grpSpLocks/>
                </p:cNvGrpSpPr>
                <p:nvPr/>
              </p:nvGrpSpPr>
              <p:grpSpPr bwMode="auto">
                <a:xfrm>
                  <a:off x="5115" y="2784"/>
                  <a:ext cx="98" cy="321"/>
                  <a:chOff x="1698" y="3239"/>
                  <a:chExt cx="143" cy="466"/>
                </a:xfrm>
              </p:grpSpPr>
              <p:sp>
                <p:nvSpPr>
                  <p:cNvPr id="16445" name="Rectangle 76"/>
                  <p:cNvSpPr>
                    <a:spLocks noChangeArrowheads="1"/>
                  </p:cNvSpPr>
                  <p:nvPr/>
                </p:nvSpPr>
                <p:spPr bwMode="auto">
                  <a:xfrm>
                    <a:off x="1698" y="3239"/>
                    <a:ext cx="143" cy="466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939393"/>
                      </a:gs>
                      <a:gs pos="100000">
                        <a:srgbClr val="DDDDDD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3" dir="b"/>
                  </a:scene3d>
                  <a:sp3d extrusionH="87300" prstMaterial="legacyMatte">
                    <a:bevelT w="13500" h="13500" prst="angle"/>
                    <a:bevelB w="13500" h="13500" prst="angle"/>
                    <a:extrusionClr>
                      <a:srgbClr val="DDDDDD"/>
                    </a:extrusionClr>
                    <a:contourClr>
                      <a:srgbClr val="939393"/>
                    </a:contourClr>
                  </a:sp3d>
                </p:spPr>
                <p:txBody>
                  <a:bodyPr lIns="0" tIns="0" rIns="0" bIns="0" anchor="ctr">
                    <a:spAutoFit/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46" name="Rectangle 77"/>
                  <p:cNvSpPr>
                    <a:spLocks noChangeArrowheads="1"/>
                  </p:cNvSpPr>
                  <p:nvPr/>
                </p:nvSpPr>
                <p:spPr bwMode="auto">
                  <a:xfrm>
                    <a:off x="1730" y="3267"/>
                    <a:ext cx="68" cy="204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EAEAEA"/>
                      </a:gs>
                      <a:gs pos="100000">
                        <a:srgbClr val="9C9C9C"/>
                      </a:gs>
                    </a:gsLst>
                    <a:lin ang="5400000" scaled="1"/>
                  </a:gradFill>
                  <a:ln w="635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 anchor="ctr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47" name="Line 78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1699" y="3509"/>
                    <a:ext cx="139" cy="1"/>
                  </a:xfrm>
                  <a:prstGeom prst="line">
                    <a:avLst/>
                  </a:prstGeom>
                  <a:noFill/>
                  <a:ln w="222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48" name="Line 79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1744" y="3546"/>
                    <a:ext cx="1" cy="120"/>
                  </a:xfrm>
                  <a:prstGeom prst="line">
                    <a:avLst/>
                  </a:prstGeom>
                  <a:noFill/>
                  <a:ln w="158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49" name="Line 80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1784" y="3546"/>
                    <a:ext cx="2" cy="120"/>
                  </a:xfrm>
                  <a:prstGeom prst="line">
                    <a:avLst/>
                  </a:prstGeom>
                  <a:noFill/>
                  <a:ln w="158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</p:grpSp>
            <p:grpSp>
              <p:nvGrpSpPr>
                <p:cNvPr id="16439" name="Group 81"/>
                <p:cNvGrpSpPr>
                  <a:grpSpLocks/>
                </p:cNvGrpSpPr>
                <p:nvPr/>
              </p:nvGrpSpPr>
              <p:grpSpPr bwMode="auto">
                <a:xfrm>
                  <a:off x="4974" y="2817"/>
                  <a:ext cx="89" cy="288"/>
                  <a:chOff x="1698" y="3239"/>
                  <a:chExt cx="143" cy="466"/>
                </a:xfrm>
              </p:grpSpPr>
              <p:sp>
                <p:nvSpPr>
                  <p:cNvPr id="16440" name="Rectangle 82"/>
                  <p:cNvSpPr>
                    <a:spLocks noChangeArrowheads="1"/>
                  </p:cNvSpPr>
                  <p:nvPr/>
                </p:nvSpPr>
                <p:spPr bwMode="auto">
                  <a:xfrm>
                    <a:off x="1698" y="3239"/>
                    <a:ext cx="143" cy="466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939393"/>
                      </a:gs>
                      <a:gs pos="100000">
                        <a:srgbClr val="DDDDDD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3" dir="b"/>
                  </a:scene3d>
                  <a:sp3d extrusionH="87300" prstMaterial="legacyMatte">
                    <a:bevelT w="13500" h="13500" prst="angle"/>
                    <a:bevelB w="13500" h="13500" prst="angle"/>
                    <a:extrusionClr>
                      <a:srgbClr val="DDDDDD"/>
                    </a:extrusionClr>
                    <a:contourClr>
                      <a:srgbClr val="939393"/>
                    </a:contourClr>
                  </a:sp3d>
                </p:spPr>
                <p:txBody>
                  <a:bodyPr lIns="0" tIns="0" rIns="0" bIns="0" anchor="ctr">
                    <a:spAutoFit/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41" name="Rectangle 83"/>
                  <p:cNvSpPr>
                    <a:spLocks noChangeArrowheads="1"/>
                  </p:cNvSpPr>
                  <p:nvPr/>
                </p:nvSpPr>
                <p:spPr bwMode="auto">
                  <a:xfrm>
                    <a:off x="1730" y="3267"/>
                    <a:ext cx="68" cy="204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EAEAEA"/>
                      </a:gs>
                      <a:gs pos="100000">
                        <a:srgbClr val="9C9C9C"/>
                      </a:gs>
                    </a:gsLst>
                    <a:lin ang="5400000" scaled="1"/>
                  </a:gradFill>
                  <a:ln w="635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 anchor="ctr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42" name="Line 84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1699" y="3509"/>
                    <a:ext cx="139" cy="1"/>
                  </a:xfrm>
                  <a:prstGeom prst="line">
                    <a:avLst/>
                  </a:prstGeom>
                  <a:noFill/>
                  <a:ln w="222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43" name="Line 85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1744" y="3546"/>
                    <a:ext cx="1" cy="120"/>
                  </a:xfrm>
                  <a:prstGeom prst="line">
                    <a:avLst/>
                  </a:prstGeom>
                  <a:noFill/>
                  <a:ln w="158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44" name="Line 86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1784" y="3546"/>
                    <a:ext cx="2" cy="120"/>
                  </a:xfrm>
                  <a:prstGeom prst="line">
                    <a:avLst/>
                  </a:prstGeom>
                  <a:noFill/>
                  <a:ln w="158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</p:grpSp>
          </p:grpSp>
        </p:grpSp>
        <p:grpSp>
          <p:nvGrpSpPr>
            <p:cNvPr id="16399" name="Group 87"/>
            <p:cNvGrpSpPr>
              <a:grpSpLocks/>
            </p:cNvGrpSpPr>
            <p:nvPr/>
          </p:nvGrpSpPr>
          <p:grpSpPr bwMode="auto">
            <a:xfrm>
              <a:off x="3745" y="2788"/>
              <a:ext cx="415" cy="449"/>
              <a:chOff x="3872" y="2723"/>
              <a:chExt cx="415" cy="449"/>
            </a:xfrm>
          </p:grpSpPr>
          <p:sp>
            <p:nvSpPr>
              <p:cNvPr id="16403" name="Line 88"/>
              <p:cNvSpPr>
                <a:spLocks noChangeShapeType="1"/>
              </p:cNvSpPr>
              <p:nvPr/>
            </p:nvSpPr>
            <p:spPr bwMode="auto">
              <a:xfrm flipV="1">
                <a:off x="4113" y="3092"/>
                <a:ext cx="1" cy="80"/>
              </a:xfrm>
              <a:prstGeom prst="line">
                <a:avLst/>
              </a:prstGeom>
              <a:noFill/>
              <a:ln w="19050">
                <a:solidFill>
                  <a:srgbClr val="9C9C9C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IE"/>
              </a:p>
            </p:txBody>
          </p:sp>
          <p:grpSp>
            <p:nvGrpSpPr>
              <p:cNvPr id="16404" name="Group 89"/>
              <p:cNvGrpSpPr>
                <a:grpSpLocks/>
              </p:cNvGrpSpPr>
              <p:nvPr/>
            </p:nvGrpSpPr>
            <p:grpSpPr bwMode="auto">
              <a:xfrm>
                <a:off x="3872" y="2723"/>
                <a:ext cx="415" cy="360"/>
                <a:chOff x="4025" y="347"/>
                <a:chExt cx="439" cy="381"/>
              </a:xfrm>
            </p:grpSpPr>
            <p:grpSp>
              <p:nvGrpSpPr>
                <p:cNvPr id="16405" name="Group 90"/>
                <p:cNvGrpSpPr>
                  <a:grpSpLocks/>
                </p:cNvGrpSpPr>
                <p:nvPr/>
              </p:nvGrpSpPr>
              <p:grpSpPr bwMode="auto">
                <a:xfrm>
                  <a:off x="4025" y="347"/>
                  <a:ext cx="188" cy="202"/>
                  <a:chOff x="1322" y="1080"/>
                  <a:chExt cx="337" cy="362"/>
                </a:xfrm>
              </p:grpSpPr>
              <p:sp>
                <p:nvSpPr>
                  <p:cNvPr id="56" name="Rectangle 91"/>
                  <p:cNvSpPr>
                    <a:spLocks noChangeArrowheads="1"/>
                  </p:cNvSpPr>
                  <p:nvPr/>
                </p:nvSpPr>
                <p:spPr bwMode="auto">
                  <a:xfrm>
                    <a:off x="1364" y="1205"/>
                    <a:ext cx="259" cy="23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chemeClr val="bg1">
                          <a:gamma/>
                          <a:shade val="45882"/>
                          <a:invGamma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algn="ctr">
                    <a:miter lim="800000"/>
                    <a:headEnd/>
                    <a:tailEnd/>
                  </a:ln>
                  <a:effectLst/>
                  <a:scene3d>
                    <a:camera prst="legacyObliqueTopRight">
                      <a:rot lat="16199998" lon="0" rev="0"/>
                    </a:camera>
                    <a:lightRig rig="legacyFlat3" dir="r"/>
                  </a:scene3d>
                  <a:sp3d extrusionH="11100" prstMaterial="legacyMetal">
                    <a:bevelT w="13500" h="13500" prst="angle"/>
                    <a:bevelB w="13500" h="13500" prst="angle"/>
                    <a:extrusionClr>
                      <a:schemeClr val="bg1"/>
                    </a:extrusionClr>
                  </a:sp3d>
                </p:spPr>
                <p:txBody>
                  <a:bodyPr wrap="none" anchor="ctr">
                    <a:flatTx/>
                  </a:bodyPr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ea typeface="ＭＳ Ｐゴシック" charset="-128"/>
                      <a:cs typeface="+mn-cs"/>
                    </a:endParaRPr>
                  </a:p>
                </p:txBody>
              </p:sp>
              <p:sp>
                <p:nvSpPr>
                  <p:cNvPr id="16428" name="Rectangle 92"/>
                  <p:cNvSpPr>
                    <a:spLocks noChangeArrowheads="1"/>
                  </p:cNvSpPr>
                  <p:nvPr/>
                </p:nvSpPr>
                <p:spPr bwMode="auto">
                  <a:xfrm>
                    <a:off x="1401" y="1080"/>
                    <a:ext cx="258" cy="209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666666"/>
                      </a:gs>
                      <a:gs pos="100000">
                        <a:srgbClr val="DDDDDD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2" dir="t"/>
                  </a:scene3d>
                  <a:sp3d prstMaterial="legacyMetal">
                    <a:bevelT w="13500" h="13500" prst="angle"/>
                    <a:bevelB w="13500" h="13500" prst="angle"/>
                    <a:extrusionClr>
                      <a:srgbClr val="DDDDDD"/>
                    </a:extrusionClr>
                    <a:contourClr>
                      <a:srgbClr val="666666"/>
                    </a:contourClr>
                  </a:sp3d>
                </p:spPr>
                <p:txBody>
                  <a:bodyPr wrap="none" anchor="ctr"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29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1409" y="1090"/>
                    <a:ext cx="241" cy="177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89919D"/>
                      </a:gs>
                      <a:gs pos="100000">
                        <a:srgbClr val="CDD9EC"/>
                      </a:gs>
                    </a:gsLst>
                    <a:lin ang="5400000" scaled="1"/>
                  </a:gradFill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 anchor="ctr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30" name="Line 94"/>
                  <p:cNvSpPr>
                    <a:spLocks noChangeShapeType="1"/>
                  </p:cNvSpPr>
                  <p:nvPr/>
                </p:nvSpPr>
                <p:spPr bwMode="auto">
                  <a:xfrm>
                    <a:off x="1387" y="1305"/>
                    <a:ext cx="249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5F5F5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31" name="Line 95"/>
                  <p:cNvSpPr>
                    <a:spLocks noChangeShapeType="1"/>
                  </p:cNvSpPr>
                  <p:nvPr/>
                </p:nvSpPr>
                <p:spPr bwMode="auto">
                  <a:xfrm>
                    <a:off x="1373" y="1319"/>
                    <a:ext cx="249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5F5F5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32" name="Line 96"/>
                  <p:cNvSpPr>
                    <a:spLocks noChangeShapeType="1"/>
                  </p:cNvSpPr>
                  <p:nvPr/>
                </p:nvSpPr>
                <p:spPr bwMode="auto">
                  <a:xfrm>
                    <a:off x="1358" y="1334"/>
                    <a:ext cx="249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5F5F5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33" name="AutoShape 97"/>
                  <p:cNvSpPr>
                    <a:spLocks noChangeArrowheads="1"/>
                  </p:cNvSpPr>
                  <p:nvPr/>
                </p:nvSpPr>
                <p:spPr bwMode="auto">
                  <a:xfrm>
                    <a:off x="1429" y="1342"/>
                    <a:ext cx="75" cy="21"/>
                  </a:xfrm>
                  <a:prstGeom prst="parallelogram">
                    <a:avLst>
                      <a:gd name="adj" fmla="val 82672"/>
                    </a:avLst>
                  </a:prstGeom>
                  <a:solidFill>
                    <a:srgbClr val="5F5F5F"/>
                  </a:solidFill>
                  <a:ln>
                    <a:noFill/>
                  </a:ln>
                  <a:extLs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34" name="Rectangle 98"/>
                  <p:cNvSpPr>
                    <a:spLocks noChangeArrowheads="1"/>
                  </p:cNvSpPr>
                  <p:nvPr/>
                </p:nvSpPr>
                <p:spPr bwMode="auto">
                  <a:xfrm>
                    <a:off x="1322" y="1367"/>
                    <a:ext cx="259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05050"/>
                      </a:gs>
                      <a:gs pos="100000">
                        <a:srgbClr val="DDDDDD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</p:grpSp>
            <p:grpSp>
              <p:nvGrpSpPr>
                <p:cNvPr id="16406" name="Group 99"/>
                <p:cNvGrpSpPr>
                  <a:grpSpLocks/>
                </p:cNvGrpSpPr>
                <p:nvPr/>
              </p:nvGrpSpPr>
              <p:grpSpPr bwMode="auto">
                <a:xfrm>
                  <a:off x="4119" y="447"/>
                  <a:ext cx="201" cy="210"/>
                  <a:chOff x="1015" y="1461"/>
                  <a:chExt cx="225" cy="232"/>
                </a:xfrm>
              </p:grpSpPr>
              <p:sp>
                <p:nvSpPr>
                  <p:cNvPr id="16420" name="Rectangle 100"/>
                  <p:cNvSpPr>
                    <a:spLocks noChangeArrowheads="1"/>
                  </p:cNvSpPr>
                  <p:nvPr/>
                </p:nvSpPr>
                <p:spPr bwMode="auto">
                  <a:xfrm>
                    <a:off x="1111" y="1622"/>
                    <a:ext cx="64" cy="21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666666"/>
                      </a:gs>
                      <a:gs pos="100000">
                        <a:srgbClr val="DDDDDD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3" dir="b"/>
                  </a:scene3d>
                  <a:sp3d extrusionH="11100" prstMaterial="legacyMatte">
                    <a:bevelT w="13500" h="13500" prst="angle"/>
                    <a:bevelB w="13500" h="13500" prst="angle"/>
                    <a:extrusionClr>
                      <a:srgbClr val="DDDDDD"/>
                    </a:extrusionClr>
                    <a:contourClr>
                      <a:srgbClr val="666666"/>
                    </a:contourClr>
                  </a:sp3d>
                </p:spPr>
                <p:txBody>
                  <a:bodyPr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21" name="Rectangle 101"/>
                  <p:cNvSpPr>
                    <a:spLocks noChangeArrowheads="1"/>
                  </p:cNvSpPr>
                  <p:nvPr/>
                </p:nvSpPr>
                <p:spPr bwMode="auto">
                  <a:xfrm>
                    <a:off x="1045" y="1461"/>
                    <a:ext cx="195" cy="161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DDDDDD"/>
                      </a:gs>
                      <a:gs pos="100000">
                        <a:srgbClr val="666666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3" dir="b"/>
                  </a:scene3d>
                  <a:sp3d extrusionH="11100" prstMaterial="legacyMatte">
                    <a:bevelT w="13500" h="13500" prst="angle"/>
                    <a:bevelB w="13500" h="13500" prst="angle"/>
                    <a:extrusionClr>
                      <a:srgbClr val="DDDDDD"/>
                    </a:extrusionClr>
                    <a:contourClr>
                      <a:srgbClr val="DDDDDD"/>
                    </a:contourClr>
                  </a:sp3d>
                </p:spPr>
                <p:txBody>
                  <a:bodyPr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22" name="Rectangle 102"/>
                  <p:cNvSpPr>
                    <a:spLocks noChangeArrowheads="1"/>
                  </p:cNvSpPr>
                  <p:nvPr/>
                </p:nvSpPr>
                <p:spPr bwMode="auto">
                  <a:xfrm>
                    <a:off x="1057" y="1473"/>
                    <a:ext cx="173" cy="130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89919D"/>
                      </a:gs>
                      <a:gs pos="100000">
                        <a:srgbClr val="CDD9EC"/>
                      </a:gs>
                    </a:gsLst>
                    <a:lin ang="5400000" scaled="1"/>
                  </a:gradFill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 anchor="ctr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23" name="Rectangle 103"/>
                  <p:cNvSpPr>
                    <a:spLocks noChangeArrowheads="1"/>
                  </p:cNvSpPr>
                  <p:nvPr/>
                </p:nvSpPr>
                <p:spPr bwMode="auto">
                  <a:xfrm>
                    <a:off x="1015" y="1677"/>
                    <a:ext cx="199" cy="16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EAEAEA"/>
                      </a:gs>
                      <a:gs pos="100000">
                        <a:srgbClr val="9C9C9C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3" dir="b"/>
                  </a:scene3d>
                  <a:sp3d extrusionH="138100" prstMaterial="legacyMatte">
                    <a:bevelT w="13500" h="13500" prst="angle"/>
                    <a:bevelB w="13500" h="13500" prst="angle"/>
                    <a:extrusionClr>
                      <a:srgbClr val="EAEAEA"/>
                    </a:extrusionClr>
                    <a:contourClr>
                      <a:srgbClr val="EAEAEA"/>
                    </a:contourClr>
                  </a:sp3d>
                </p:spPr>
                <p:txBody>
                  <a:bodyPr lIns="0" tIns="0" rIns="0" bIns="0" anchor="ctr">
                    <a:spAutoFit/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24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1026" y="1668"/>
                    <a:ext cx="193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5F5F5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25" name="Line 105"/>
                  <p:cNvSpPr>
                    <a:spLocks noChangeShapeType="1"/>
                  </p:cNvSpPr>
                  <p:nvPr/>
                </p:nvSpPr>
                <p:spPr bwMode="auto">
                  <a:xfrm>
                    <a:off x="1044" y="1650"/>
                    <a:ext cx="193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5F5F5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26" name="Line 106"/>
                  <p:cNvSpPr>
                    <a:spLocks noChangeShapeType="1"/>
                  </p:cNvSpPr>
                  <p:nvPr/>
                </p:nvSpPr>
                <p:spPr bwMode="auto">
                  <a:xfrm>
                    <a:off x="1036" y="1658"/>
                    <a:ext cx="193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5F5F5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</p:grpSp>
            <p:grpSp>
              <p:nvGrpSpPr>
                <p:cNvPr id="16407" name="Group 107"/>
                <p:cNvGrpSpPr>
                  <a:grpSpLocks/>
                </p:cNvGrpSpPr>
                <p:nvPr/>
              </p:nvGrpSpPr>
              <p:grpSpPr bwMode="auto">
                <a:xfrm>
                  <a:off x="4186" y="475"/>
                  <a:ext cx="278" cy="253"/>
                  <a:chOff x="4123" y="1707"/>
                  <a:chExt cx="545" cy="505"/>
                </a:xfrm>
              </p:grpSpPr>
              <p:sp>
                <p:nvSpPr>
                  <p:cNvPr id="16408" name="Rectangle 108"/>
                  <p:cNvSpPr>
                    <a:spLocks noChangeArrowheads="1"/>
                  </p:cNvSpPr>
                  <p:nvPr/>
                </p:nvSpPr>
                <p:spPr bwMode="auto">
                  <a:xfrm>
                    <a:off x="4300" y="2004"/>
                    <a:ext cx="120" cy="4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666666"/>
                      </a:gs>
                      <a:gs pos="100000">
                        <a:srgbClr val="DDDDDD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3" dir="b"/>
                  </a:scene3d>
                  <a:sp3d extrusionH="11100" prstMaterial="legacyMatte">
                    <a:bevelT w="13500" h="13500" prst="angle"/>
                    <a:bevelB w="13500" h="13500" prst="angle"/>
                    <a:extrusionClr>
                      <a:srgbClr val="DDDDDD"/>
                    </a:extrusionClr>
                    <a:contourClr>
                      <a:srgbClr val="666666"/>
                    </a:contourClr>
                  </a:sp3d>
                </p:spPr>
                <p:txBody>
                  <a:bodyPr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09" name="Rectangle 109"/>
                  <p:cNvSpPr>
                    <a:spLocks noChangeArrowheads="1"/>
                  </p:cNvSpPr>
                  <p:nvPr/>
                </p:nvSpPr>
                <p:spPr bwMode="auto">
                  <a:xfrm>
                    <a:off x="4179" y="1707"/>
                    <a:ext cx="361" cy="29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DDDDDD"/>
                      </a:gs>
                      <a:gs pos="100000">
                        <a:srgbClr val="666666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3" dir="b"/>
                  </a:scene3d>
                  <a:sp3d extrusionH="11100" prstMaterial="legacyMatte">
                    <a:bevelT w="13500" h="13500" prst="angle"/>
                    <a:bevelB w="13500" h="13500" prst="angle"/>
                    <a:extrusionClr>
                      <a:srgbClr val="DDDDDD"/>
                    </a:extrusionClr>
                    <a:contourClr>
                      <a:srgbClr val="DDDDDD"/>
                    </a:contourClr>
                  </a:sp3d>
                </p:spPr>
                <p:txBody>
                  <a:bodyPr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10" name="Rectangle 110"/>
                  <p:cNvSpPr>
                    <a:spLocks noChangeArrowheads="1"/>
                  </p:cNvSpPr>
                  <p:nvPr/>
                </p:nvSpPr>
                <p:spPr bwMode="auto">
                  <a:xfrm>
                    <a:off x="4201" y="1729"/>
                    <a:ext cx="320" cy="241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89919D"/>
                      </a:gs>
                      <a:gs pos="100000">
                        <a:srgbClr val="CDD9EC"/>
                      </a:gs>
                    </a:gsLst>
                    <a:lin ang="5400000" scaled="1"/>
                  </a:gradFill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 anchor="ctr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11" name="Rectangle 111"/>
                  <p:cNvSpPr>
                    <a:spLocks noChangeArrowheads="1"/>
                  </p:cNvSpPr>
                  <p:nvPr/>
                </p:nvSpPr>
                <p:spPr bwMode="auto">
                  <a:xfrm>
                    <a:off x="4123" y="2107"/>
                    <a:ext cx="369" cy="29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EAEAEA"/>
                      </a:gs>
                      <a:gs pos="100000">
                        <a:srgbClr val="9C9C9C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3" dir="b"/>
                  </a:scene3d>
                  <a:sp3d extrusionH="138100" prstMaterial="legacyMatte">
                    <a:bevelT w="13500" h="13500" prst="angle"/>
                    <a:bevelB w="13500" h="13500" prst="angle"/>
                    <a:extrusionClr>
                      <a:srgbClr val="EAEAEA"/>
                    </a:extrusionClr>
                    <a:contourClr>
                      <a:srgbClr val="EAEAEA"/>
                    </a:contourClr>
                  </a:sp3d>
                </p:spPr>
                <p:txBody>
                  <a:bodyPr lIns="0" tIns="0" rIns="0" bIns="0" anchor="ctr">
                    <a:spAutoFit/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12" name="Line 112"/>
                  <p:cNvSpPr>
                    <a:spLocks noChangeShapeType="1"/>
                  </p:cNvSpPr>
                  <p:nvPr/>
                </p:nvSpPr>
                <p:spPr bwMode="auto">
                  <a:xfrm>
                    <a:off x="4144" y="2090"/>
                    <a:ext cx="358" cy="1"/>
                  </a:xfrm>
                  <a:prstGeom prst="line">
                    <a:avLst/>
                  </a:prstGeom>
                  <a:noFill/>
                  <a:ln w="9525">
                    <a:solidFill>
                      <a:srgbClr val="5F5F5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13" name="Rectangle 113"/>
                  <p:cNvSpPr>
                    <a:spLocks noChangeArrowheads="1"/>
                  </p:cNvSpPr>
                  <p:nvPr/>
                </p:nvSpPr>
                <p:spPr bwMode="auto">
                  <a:xfrm>
                    <a:off x="4552" y="1731"/>
                    <a:ext cx="116" cy="380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939393"/>
                      </a:gs>
                      <a:gs pos="100000">
                        <a:srgbClr val="DDDDDD"/>
                      </a:gs>
                    </a:gsLst>
                    <a:lin ang="5400000" scaled="1"/>
                  </a:gradFill>
                  <a:ln w="9525">
                    <a:miter lim="800000"/>
                    <a:headEnd/>
                    <a:tailEnd/>
                  </a:ln>
                  <a:scene3d>
                    <a:camera prst="legacyObliqueTopRight"/>
                    <a:lightRig rig="legacyFlat3" dir="b"/>
                  </a:scene3d>
                  <a:sp3d extrusionH="100000" prstMaterial="legacyMatte">
                    <a:bevelT w="13500" h="13500" prst="angle"/>
                    <a:bevelB w="13500" h="13500" prst="angle"/>
                    <a:extrusionClr>
                      <a:srgbClr val="DDDDDD"/>
                    </a:extrusionClr>
                    <a:contourClr>
                      <a:srgbClr val="939393"/>
                    </a:contourClr>
                  </a:sp3d>
                </p:spPr>
                <p:txBody>
                  <a:bodyPr lIns="0" tIns="0" rIns="0" bIns="0" anchor="ctr">
                    <a:spAutoFit/>
                    <a:flatTx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14" name="Line 114"/>
                  <p:cNvSpPr>
                    <a:spLocks noChangeShapeType="1"/>
                  </p:cNvSpPr>
                  <p:nvPr/>
                </p:nvSpPr>
                <p:spPr bwMode="auto">
                  <a:xfrm>
                    <a:off x="4176" y="2056"/>
                    <a:ext cx="358" cy="1"/>
                  </a:xfrm>
                  <a:prstGeom prst="line">
                    <a:avLst/>
                  </a:prstGeom>
                  <a:noFill/>
                  <a:ln w="9525">
                    <a:solidFill>
                      <a:srgbClr val="5F5F5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15" name="Line 115"/>
                  <p:cNvSpPr>
                    <a:spLocks noChangeShapeType="1"/>
                  </p:cNvSpPr>
                  <p:nvPr/>
                </p:nvSpPr>
                <p:spPr bwMode="auto">
                  <a:xfrm>
                    <a:off x="4162" y="2072"/>
                    <a:ext cx="358" cy="1"/>
                  </a:xfrm>
                  <a:prstGeom prst="line">
                    <a:avLst/>
                  </a:prstGeom>
                  <a:noFill/>
                  <a:ln w="9525">
                    <a:solidFill>
                      <a:srgbClr val="5F5F5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16416" name="Rectangle 116"/>
                  <p:cNvSpPr>
                    <a:spLocks noChangeArrowheads="1"/>
                  </p:cNvSpPr>
                  <p:nvPr/>
                </p:nvSpPr>
                <p:spPr bwMode="auto">
                  <a:xfrm>
                    <a:off x="4581" y="1979"/>
                    <a:ext cx="58" cy="101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9C9C9C"/>
                      </a:gs>
                      <a:gs pos="100000">
                        <a:srgbClr val="EAEAEA"/>
                      </a:gs>
                    </a:gsLst>
                    <a:lin ang="5400000" scaled="1"/>
                  </a:gradFill>
                  <a:ln w="635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 anchor="ctr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16417" name="Rectangle 117"/>
                  <p:cNvSpPr>
                    <a:spLocks noChangeArrowheads="1"/>
                  </p:cNvSpPr>
                  <p:nvPr/>
                </p:nvSpPr>
                <p:spPr bwMode="auto">
                  <a:xfrm>
                    <a:off x="4580" y="1767"/>
                    <a:ext cx="56" cy="161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EAEAEA"/>
                      </a:gs>
                      <a:gs pos="100000">
                        <a:srgbClr val="9C9C9C"/>
                      </a:gs>
                    </a:gsLst>
                    <a:lin ang="5400000" scaled="1"/>
                  </a:gradFill>
                  <a:ln w="635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 anchor="ctr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MS PGothic" panose="020B0600070205080204" pitchFamily="34" charset="-128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47" name="AutoShape 118"/>
                  <p:cNvSpPr>
                    <a:spLocks noChangeArrowheads="1"/>
                  </p:cNvSpPr>
                  <p:nvPr/>
                </p:nvSpPr>
                <p:spPr bwMode="auto">
                  <a:xfrm rot="-5400000">
                    <a:off x="4219" y="1998"/>
                    <a:ext cx="158" cy="270"/>
                  </a:xfrm>
                  <a:prstGeom prst="flowChartDelay">
                    <a:avLst/>
                  </a:prstGeom>
                  <a:gradFill rotWithShape="1">
                    <a:gsLst>
                      <a:gs pos="0">
                        <a:schemeClr val="tx1"/>
                      </a:gs>
                      <a:gs pos="100000">
                        <a:schemeClr val="tx1">
                          <a:gamma/>
                          <a:tint val="73725"/>
                          <a:invGamma/>
                        </a:schemeClr>
                      </a:gs>
                    </a:gsLst>
                    <a:lin ang="270000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  <a:scene3d>
                    <a:camera prst="legacyObliqueTopRight"/>
                    <a:lightRig rig="legacyFlat3" dir="b"/>
                  </a:scene3d>
                  <a:sp3d extrusionH="49200" prstMaterial="legacyMatte">
                    <a:bevelT w="13500" h="13500" prst="angle"/>
                    <a:bevelB w="13500" h="13500" prst="angle"/>
                    <a:extrusionClr>
                      <a:schemeClr val="tx1"/>
                    </a:extrusionClr>
                  </a:sp3d>
                </p:spPr>
                <p:txBody>
                  <a:bodyPr lIns="0" tIns="0" rIns="0" bIns="0" anchor="ctr">
                    <a:spAutoFit/>
                    <a:flatTx/>
                  </a:bodyPr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ea typeface="ＭＳ Ｐゴシック" charset="-128"/>
                      <a:cs typeface="+mn-cs"/>
                    </a:endParaRPr>
                  </a:p>
                </p:txBody>
              </p:sp>
              <p:sp>
                <p:nvSpPr>
                  <p:cNvPr id="48" name="Freeform 119"/>
                  <p:cNvSpPr>
                    <a:spLocks/>
                  </p:cNvSpPr>
                  <p:nvPr/>
                </p:nvSpPr>
                <p:spPr bwMode="auto">
                  <a:xfrm>
                    <a:off x="4229" y="1876"/>
                    <a:ext cx="164" cy="167"/>
                  </a:xfrm>
                  <a:custGeom>
                    <a:avLst/>
                    <a:gdLst/>
                    <a:ahLst/>
                    <a:cxnLst>
                      <a:cxn ang="0">
                        <a:pos x="0" y="42"/>
                      </a:cxn>
                      <a:cxn ang="0">
                        <a:pos x="0" y="42"/>
                      </a:cxn>
                      <a:cxn ang="0">
                        <a:pos x="0" y="34"/>
                      </a:cxn>
                      <a:cxn ang="0">
                        <a:pos x="2" y="26"/>
                      </a:cxn>
                      <a:cxn ang="0">
                        <a:pos x="6" y="18"/>
                      </a:cxn>
                      <a:cxn ang="0">
                        <a:pos x="12" y="12"/>
                      </a:cxn>
                      <a:cxn ang="0">
                        <a:pos x="18" y="8"/>
                      </a:cxn>
                      <a:cxn ang="0">
                        <a:pos x="24" y="4"/>
                      </a:cxn>
                      <a:cxn ang="0">
                        <a:pos x="32" y="2"/>
                      </a:cxn>
                      <a:cxn ang="0">
                        <a:pos x="42" y="0"/>
                      </a:cxn>
                      <a:cxn ang="0">
                        <a:pos x="42" y="0"/>
                      </a:cxn>
                      <a:cxn ang="0">
                        <a:pos x="50" y="2"/>
                      </a:cxn>
                      <a:cxn ang="0">
                        <a:pos x="58" y="4"/>
                      </a:cxn>
                      <a:cxn ang="0">
                        <a:pos x="64" y="8"/>
                      </a:cxn>
                      <a:cxn ang="0">
                        <a:pos x="70" y="12"/>
                      </a:cxn>
                      <a:cxn ang="0">
                        <a:pos x="76" y="18"/>
                      </a:cxn>
                      <a:cxn ang="0">
                        <a:pos x="80" y="26"/>
                      </a:cxn>
                      <a:cxn ang="0">
                        <a:pos x="82" y="34"/>
                      </a:cxn>
                      <a:cxn ang="0">
                        <a:pos x="82" y="42"/>
                      </a:cxn>
                      <a:cxn ang="0">
                        <a:pos x="82" y="42"/>
                      </a:cxn>
                      <a:cxn ang="0">
                        <a:pos x="82" y="50"/>
                      </a:cxn>
                      <a:cxn ang="0">
                        <a:pos x="80" y="58"/>
                      </a:cxn>
                      <a:cxn ang="0">
                        <a:pos x="76" y="64"/>
                      </a:cxn>
                      <a:cxn ang="0">
                        <a:pos x="70" y="70"/>
                      </a:cxn>
                      <a:cxn ang="0">
                        <a:pos x="64" y="76"/>
                      </a:cxn>
                      <a:cxn ang="0">
                        <a:pos x="58" y="80"/>
                      </a:cxn>
                      <a:cxn ang="0">
                        <a:pos x="50" y="82"/>
                      </a:cxn>
                      <a:cxn ang="0">
                        <a:pos x="42" y="84"/>
                      </a:cxn>
                      <a:cxn ang="0">
                        <a:pos x="42" y="84"/>
                      </a:cxn>
                      <a:cxn ang="0">
                        <a:pos x="32" y="82"/>
                      </a:cxn>
                      <a:cxn ang="0">
                        <a:pos x="24" y="80"/>
                      </a:cxn>
                      <a:cxn ang="0">
                        <a:pos x="18" y="76"/>
                      </a:cxn>
                      <a:cxn ang="0">
                        <a:pos x="12" y="70"/>
                      </a:cxn>
                      <a:cxn ang="0">
                        <a:pos x="6" y="64"/>
                      </a:cxn>
                      <a:cxn ang="0">
                        <a:pos x="2" y="58"/>
                      </a:cxn>
                      <a:cxn ang="0">
                        <a:pos x="0" y="50"/>
                      </a:cxn>
                      <a:cxn ang="0">
                        <a:pos x="0" y="42"/>
                      </a:cxn>
                      <a:cxn ang="0">
                        <a:pos x="0" y="42"/>
                      </a:cxn>
                    </a:cxnLst>
                    <a:rect l="0" t="0" r="r" b="b"/>
                    <a:pathLst>
                      <a:path w="82" h="84">
                        <a:moveTo>
                          <a:pt x="0" y="42"/>
                        </a:moveTo>
                        <a:lnTo>
                          <a:pt x="0" y="42"/>
                        </a:lnTo>
                        <a:lnTo>
                          <a:pt x="0" y="34"/>
                        </a:lnTo>
                        <a:lnTo>
                          <a:pt x="2" y="26"/>
                        </a:lnTo>
                        <a:lnTo>
                          <a:pt x="6" y="18"/>
                        </a:lnTo>
                        <a:lnTo>
                          <a:pt x="12" y="12"/>
                        </a:lnTo>
                        <a:lnTo>
                          <a:pt x="18" y="8"/>
                        </a:lnTo>
                        <a:lnTo>
                          <a:pt x="24" y="4"/>
                        </a:lnTo>
                        <a:lnTo>
                          <a:pt x="32" y="2"/>
                        </a:lnTo>
                        <a:lnTo>
                          <a:pt x="42" y="0"/>
                        </a:lnTo>
                        <a:lnTo>
                          <a:pt x="42" y="0"/>
                        </a:lnTo>
                        <a:lnTo>
                          <a:pt x="50" y="2"/>
                        </a:lnTo>
                        <a:lnTo>
                          <a:pt x="58" y="4"/>
                        </a:lnTo>
                        <a:lnTo>
                          <a:pt x="64" y="8"/>
                        </a:lnTo>
                        <a:lnTo>
                          <a:pt x="70" y="12"/>
                        </a:lnTo>
                        <a:lnTo>
                          <a:pt x="76" y="18"/>
                        </a:lnTo>
                        <a:lnTo>
                          <a:pt x="80" y="26"/>
                        </a:lnTo>
                        <a:lnTo>
                          <a:pt x="82" y="34"/>
                        </a:lnTo>
                        <a:lnTo>
                          <a:pt x="82" y="42"/>
                        </a:lnTo>
                        <a:lnTo>
                          <a:pt x="82" y="42"/>
                        </a:lnTo>
                        <a:lnTo>
                          <a:pt x="82" y="50"/>
                        </a:lnTo>
                        <a:lnTo>
                          <a:pt x="80" y="58"/>
                        </a:lnTo>
                        <a:lnTo>
                          <a:pt x="76" y="64"/>
                        </a:lnTo>
                        <a:lnTo>
                          <a:pt x="70" y="70"/>
                        </a:lnTo>
                        <a:lnTo>
                          <a:pt x="64" y="76"/>
                        </a:lnTo>
                        <a:lnTo>
                          <a:pt x="58" y="80"/>
                        </a:lnTo>
                        <a:lnTo>
                          <a:pt x="50" y="82"/>
                        </a:lnTo>
                        <a:lnTo>
                          <a:pt x="42" y="84"/>
                        </a:lnTo>
                        <a:lnTo>
                          <a:pt x="42" y="84"/>
                        </a:lnTo>
                        <a:lnTo>
                          <a:pt x="32" y="82"/>
                        </a:lnTo>
                        <a:lnTo>
                          <a:pt x="24" y="80"/>
                        </a:lnTo>
                        <a:lnTo>
                          <a:pt x="18" y="76"/>
                        </a:lnTo>
                        <a:lnTo>
                          <a:pt x="12" y="70"/>
                        </a:lnTo>
                        <a:lnTo>
                          <a:pt x="6" y="64"/>
                        </a:lnTo>
                        <a:lnTo>
                          <a:pt x="2" y="58"/>
                        </a:lnTo>
                        <a:lnTo>
                          <a:pt x="0" y="50"/>
                        </a:lnTo>
                        <a:lnTo>
                          <a:pt x="0" y="42"/>
                        </a:lnTo>
                        <a:lnTo>
                          <a:pt x="0" y="4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chemeClr val="tx1">
                          <a:gamma/>
                          <a:tint val="67451"/>
                          <a:invGamma/>
                        </a:schemeClr>
                      </a:gs>
                      <a:gs pos="100000">
                        <a:schemeClr val="tx1"/>
                      </a:gs>
                    </a:gsLst>
                    <a:lin ang="2700000" scaled="1"/>
                  </a:gradFill>
                  <a:ln w="12700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ea typeface="ＭＳ Ｐゴシック" charset="-128"/>
                      <a:cs typeface="+mn-cs"/>
                    </a:endParaRPr>
                  </a:p>
                </p:txBody>
              </p:sp>
            </p:grpSp>
          </p:grpSp>
        </p:grpSp>
        <p:grpSp>
          <p:nvGrpSpPr>
            <p:cNvPr id="16400" name="Group 120"/>
            <p:cNvGrpSpPr>
              <a:grpSpLocks/>
            </p:cNvGrpSpPr>
            <p:nvPr/>
          </p:nvGrpSpPr>
          <p:grpSpPr bwMode="auto">
            <a:xfrm>
              <a:off x="323" y="3228"/>
              <a:ext cx="5125" cy="286"/>
              <a:chOff x="323" y="3163"/>
              <a:chExt cx="5125" cy="286"/>
            </a:xfrm>
          </p:grpSpPr>
          <p:sp>
            <p:nvSpPr>
              <p:cNvPr id="30" name="Rectangle 121"/>
              <p:cNvSpPr>
                <a:spLocks noChangeArrowheads="1"/>
              </p:cNvSpPr>
              <p:nvPr/>
            </p:nvSpPr>
            <p:spPr bwMode="auto">
              <a:xfrm>
                <a:off x="323" y="3163"/>
                <a:ext cx="5125" cy="155"/>
              </a:xfrm>
              <a:prstGeom prst="rect">
                <a:avLst/>
              </a:prstGeom>
              <a:gradFill rotWithShape="0">
                <a:gsLst>
                  <a:gs pos="0">
                    <a:schemeClr val="folHlink">
                      <a:gamma/>
                      <a:shade val="39216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39216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  <a:ea typeface="ＭＳ Ｐゴシック" charset="-128"/>
                  <a:cs typeface="+mn-cs"/>
                </a:endParaRPr>
              </a:p>
            </p:txBody>
          </p:sp>
          <p:sp>
            <p:nvSpPr>
              <p:cNvPr id="16402" name="Rectangle 122"/>
              <p:cNvSpPr>
                <a:spLocks noChangeArrowheads="1"/>
              </p:cNvSpPr>
              <p:nvPr/>
            </p:nvSpPr>
            <p:spPr bwMode="auto">
              <a:xfrm>
                <a:off x="4970" y="3333"/>
                <a:ext cx="456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eaLnBrk="1" hangingPunct="1"/>
                <a:r>
                  <a:rPr lang="en-US" sz="1200" b="1">
                    <a:solidFill>
                      <a:srgbClr val="FF0000"/>
                    </a:solidFill>
                  </a:rPr>
                  <a:t>30 YEARS</a:t>
                </a:r>
              </a:p>
            </p:txBody>
          </p:sp>
        </p:grpSp>
      </p:grpSp>
      <p:sp>
        <p:nvSpPr>
          <p:cNvPr id="130" name="TextBox 129"/>
          <p:cNvSpPr txBox="1"/>
          <p:nvPr/>
        </p:nvSpPr>
        <p:spPr>
          <a:xfrm>
            <a:off x="1300163" y="1097512"/>
            <a:ext cx="60579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IE" sz="2800" b="1" dirty="0" smtClean="0">
                <a:ea typeface="ＭＳ Ｐゴシック" pitchFamily="34" charset="-128"/>
                <a:cs typeface="+mn-cs"/>
              </a:rPr>
              <a:t>POL –Scalable </a:t>
            </a:r>
            <a:r>
              <a:rPr lang="en-IE" sz="2800" b="1" dirty="0">
                <a:ea typeface="ＭＳ Ｐゴシック" pitchFamily="34" charset="-128"/>
                <a:cs typeface="+mn-cs"/>
              </a:rPr>
              <a:t>&amp; Future Proof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745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4643438"/>
            <a:ext cx="2101850" cy="157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7"/>
          <p:cNvSpPr txBox="1">
            <a:spLocks noChangeArrowheads="1"/>
          </p:cNvSpPr>
          <p:nvPr/>
        </p:nvSpPr>
        <p:spPr bwMode="auto">
          <a:xfrm>
            <a:off x="4049713" y="6484938"/>
            <a:ext cx="1436687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400" b="1" baseline="-25000"/>
              <a:t>ONT Zone Application</a:t>
            </a:r>
          </a:p>
        </p:txBody>
      </p:sp>
      <p:sp>
        <p:nvSpPr>
          <p:cNvPr id="21508" name="Text Box 8"/>
          <p:cNvSpPr txBox="1">
            <a:spLocks noChangeArrowheads="1"/>
          </p:cNvSpPr>
          <p:nvPr/>
        </p:nvSpPr>
        <p:spPr bwMode="auto">
          <a:xfrm>
            <a:off x="3805238" y="3425825"/>
            <a:ext cx="198596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400" b="1" baseline="-25000"/>
              <a:t>ONT under-desk mount version</a:t>
            </a:r>
          </a:p>
        </p:txBody>
      </p:sp>
      <p:sp>
        <p:nvSpPr>
          <p:cNvPr id="21509" name="Text Box 9"/>
          <p:cNvSpPr txBox="1">
            <a:spLocks noChangeArrowheads="1"/>
          </p:cNvSpPr>
          <p:nvPr/>
        </p:nvSpPr>
        <p:spPr bwMode="auto">
          <a:xfrm>
            <a:off x="6843713" y="4187825"/>
            <a:ext cx="1570037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400" b="1" baseline="-25000"/>
              <a:t>ONT wall-mount version</a:t>
            </a:r>
          </a:p>
        </p:txBody>
      </p:sp>
      <p:sp>
        <p:nvSpPr>
          <p:cNvPr id="21510" name="Text Box 10"/>
          <p:cNvSpPr txBox="1">
            <a:spLocks noChangeArrowheads="1"/>
          </p:cNvSpPr>
          <p:nvPr/>
        </p:nvSpPr>
        <p:spPr bwMode="auto">
          <a:xfrm>
            <a:off x="7075488" y="6300788"/>
            <a:ext cx="11239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400" b="1" baseline="-25000"/>
              <a:t>Appliance outlet</a:t>
            </a:r>
          </a:p>
        </p:txBody>
      </p:sp>
      <p:pic>
        <p:nvPicPr>
          <p:cNvPr id="21511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8" y="2211388"/>
            <a:ext cx="28003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1066800" y="5811838"/>
            <a:ext cx="1685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400" b="1" baseline="-25000"/>
              <a:t>SECURE Wall Box version</a:t>
            </a:r>
            <a:endParaRPr lang="en-US" sz="1400" b="1"/>
          </a:p>
        </p:txBody>
      </p:sp>
      <p:pic>
        <p:nvPicPr>
          <p:cNvPr id="21513" name="Picture 2" descr="Ceiling enclosure 1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6363"/>
            <a:ext cx="1966912" cy="263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1" descr="ONT Under desk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436688"/>
            <a:ext cx="2652713" cy="198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685131" y="688520"/>
            <a:ext cx="598805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IE" sz="2800" b="1" dirty="0">
                <a:ea typeface="ＭＳ Ｐゴシック" pitchFamily="34" charset="-128"/>
                <a:cs typeface="+mn-cs"/>
              </a:rPr>
              <a:t>ONT Installation</a:t>
            </a:r>
          </a:p>
        </p:txBody>
      </p:sp>
      <p:pic>
        <p:nvPicPr>
          <p:cNvPr id="15" name="Picture 14" descr="tlab_120_mini_ont_left.png"/>
          <p:cNvPicPr>
            <a:picLocks noChangeAspect="1"/>
          </p:cNvPicPr>
          <p:nvPr/>
        </p:nvPicPr>
        <p:blipFill>
          <a:blip r:embed="rId6" cstate="print"/>
          <a:srcRect l="12056" t="12359" r="13196" b="8666"/>
          <a:stretch>
            <a:fillRect/>
          </a:stretch>
        </p:blipFill>
        <p:spPr>
          <a:xfrm>
            <a:off x="6950722" y="2268556"/>
            <a:ext cx="1463028" cy="181743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421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4" descr="1150_cards_face_GPON-FU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3429000"/>
            <a:ext cx="1711234" cy="1174377"/>
          </a:xfrm>
          <a:prstGeom prst="rect">
            <a:avLst/>
          </a:prstGeom>
          <a:noFill/>
        </p:spPr>
      </p:pic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81000" y="158496"/>
            <a:ext cx="8458200" cy="832104"/>
          </a:xfrm>
        </p:spPr>
        <p:txBody>
          <a:bodyPr>
            <a:normAutofit/>
          </a:bodyPr>
          <a:lstStyle/>
          <a:p>
            <a:r>
              <a:rPr lang="en-US" sz="2400" dirty="0" smtClean="0"/>
              <a:t>Passive Optical LAN</a:t>
            </a:r>
            <a:br>
              <a:rPr lang="en-US" sz="2400" dirty="0" smtClean="0"/>
            </a:br>
            <a:r>
              <a:rPr lang="en-US" sz="2000" b="0" i="0" dirty="0" smtClean="0"/>
              <a:t>Building Service Integration</a:t>
            </a:r>
            <a:endParaRPr lang="en-US" sz="2000" b="0" i="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2373" y="1121022"/>
            <a:ext cx="904875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90462" y="1999214"/>
            <a:ext cx="762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TextBox 29"/>
          <p:cNvSpPr txBox="1"/>
          <p:nvPr/>
        </p:nvSpPr>
        <p:spPr>
          <a:xfrm>
            <a:off x="8009800" y="2090366"/>
            <a:ext cx="5934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VoIP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Phone</a:t>
            </a:r>
            <a:endParaRPr lang="en-US" sz="1100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09364" y="2892760"/>
            <a:ext cx="457200" cy="493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" name="TextBox 31"/>
          <p:cNvSpPr txBox="1"/>
          <p:nvPr/>
        </p:nvSpPr>
        <p:spPr>
          <a:xfrm>
            <a:off x="8009800" y="2938628"/>
            <a:ext cx="100059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err="1" smtClean="0">
                <a:solidFill>
                  <a:srgbClr val="000000"/>
                </a:solidFill>
                <a:latin typeface="Arial"/>
              </a:rPr>
              <a:t>WiFi</a:t>
            </a: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Access Point</a:t>
            </a:r>
            <a:endParaRPr lang="en-US" sz="1100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3637" y="4697227"/>
            <a:ext cx="1062350" cy="616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TextBox 33"/>
          <p:cNvSpPr txBox="1"/>
          <p:nvPr/>
        </p:nvSpPr>
        <p:spPr>
          <a:xfrm>
            <a:off x="7987358" y="4682753"/>
            <a:ext cx="95571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Surveillance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Camera </a:t>
            </a: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53250" y="5562600"/>
            <a:ext cx="7239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" name="TextBox 35"/>
          <p:cNvSpPr txBox="1"/>
          <p:nvPr/>
        </p:nvSpPr>
        <p:spPr>
          <a:xfrm>
            <a:off x="8009800" y="5605284"/>
            <a:ext cx="102463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Video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Conferencing</a:t>
            </a:r>
            <a:endParaRPr lang="en-US" sz="1100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224" name="Picture 8" descr="http://www.brantasinternational.com/Portals/388/Fader_T-stat_beig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11824" y="3778577"/>
            <a:ext cx="845975" cy="533400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7987358" y="3751956"/>
            <a:ext cx="936475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Building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Automation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Systems</a:t>
            </a:r>
            <a:endParaRPr lang="en-US" sz="11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009800" y="1231101"/>
            <a:ext cx="80342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Desktop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Arial"/>
              </a:rPr>
              <a:t>Computer</a:t>
            </a:r>
            <a:endParaRPr lang="en-US" sz="1100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9" cstate="print">
            <a:lum bright="20000"/>
          </a:blip>
          <a:srcRect l="3193" t="12817" r="5159" b="25413"/>
          <a:stretch>
            <a:fillRect/>
          </a:stretch>
        </p:blipFill>
        <p:spPr bwMode="auto">
          <a:xfrm>
            <a:off x="5029200" y="5410200"/>
            <a:ext cx="960859" cy="48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2" name="Line 6"/>
          <p:cNvSpPr>
            <a:spLocks noChangeShapeType="1"/>
          </p:cNvSpPr>
          <p:nvPr/>
        </p:nvSpPr>
        <p:spPr bwMode="auto">
          <a:xfrm flipH="1">
            <a:off x="3564709" y="4006850"/>
            <a:ext cx="7620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Line 7"/>
          <p:cNvSpPr>
            <a:spLocks noChangeShapeType="1"/>
          </p:cNvSpPr>
          <p:nvPr/>
        </p:nvSpPr>
        <p:spPr bwMode="auto">
          <a:xfrm flipH="1" flipV="1">
            <a:off x="4343400" y="1752600"/>
            <a:ext cx="0" cy="388620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Line 8"/>
          <p:cNvSpPr>
            <a:spLocks noChangeShapeType="1"/>
          </p:cNvSpPr>
          <p:nvPr/>
        </p:nvSpPr>
        <p:spPr bwMode="auto">
          <a:xfrm flipH="1">
            <a:off x="4343400" y="1752600"/>
            <a:ext cx="60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Text Box 9"/>
          <p:cNvSpPr txBox="1">
            <a:spLocks noChangeArrowheads="1"/>
          </p:cNvSpPr>
          <p:nvPr/>
        </p:nvSpPr>
        <p:spPr bwMode="auto">
          <a:xfrm>
            <a:off x="3810000" y="4006850"/>
            <a:ext cx="501650" cy="3365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800" dirty="0">
                <a:solidFill>
                  <a:srgbClr val="000000"/>
                </a:solidFill>
                <a:latin typeface="Arial"/>
              </a:rPr>
              <a:t>PON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800" dirty="0">
                <a:solidFill>
                  <a:srgbClr val="000000"/>
                </a:solidFill>
                <a:latin typeface="Arial"/>
              </a:rPr>
              <a:t>Splitter</a:t>
            </a: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4160838" y="3659188"/>
            <a:ext cx="239712" cy="665162"/>
            <a:chOff x="1632" y="2252"/>
            <a:chExt cx="240" cy="480"/>
          </a:xfrm>
        </p:grpSpPr>
        <p:sp>
          <p:nvSpPr>
            <p:cNvPr id="48" name="AutoShape 33"/>
            <p:cNvSpPr>
              <a:spLocks noChangeArrowheads="1"/>
            </p:cNvSpPr>
            <p:nvPr/>
          </p:nvSpPr>
          <p:spPr bwMode="auto">
            <a:xfrm rot="-5400000">
              <a:off x="1512" y="2372"/>
              <a:ext cx="480" cy="240"/>
            </a:xfrm>
            <a:prstGeom prst="triangle">
              <a:avLst>
                <a:gd name="adj" fmla="val 50000"/>
              </a:avLst>
            </a:prstGeom>
            <a:solidFill>
              <a:srgbClr val="FFFFCC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49" name="Rectangle 34"/>
            <p:cNvSpPr>
              <a:spLocks noChangeArrowheads="1"/>
            </p:cNvSpPr>
            <p:nvPr/>
          </p:nvSpPr>
          <p:spPr bwMode="auto">
            <a:xfrm>
              <a:off x="1719" y="2404"/>
              <a:ext cx="113" cy="19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srgbClr val="000000"/>
                </a:solidFill>
                <a:latin typeface="Arial"/>
                <a:ea typeface="ヒラギノ角ゴ Pro W3"/>
                <a:cs typeface="ヒラギノ角ゴ Pro W3"/>
              </a:endParaRPr>
            </a:p>
          </p:txBody>
        </p:sp>
      </p:grpSp>
      <p:sp>
        <p:nvSpPr>
          <p:cNvPr id="50" name="Trapezoid 49"/>
          <p:cNvSpPr/>
          <p:nvPr/>
        </p:nvSpPr>
        <p:spPr>
          <a:xfrm rot="5400000" flipH="1">
            <a:off x="-914400" y="3276600"/>
            <a:ext cx="4648200" cy="1295400"/>
          </a:xfrm>
          <a:prstGeom prst="trapezoid">
            <a:avLst>
              <a:gd name="adj" fmla="val 160832"/>
            </a:avLst>
          </a:prstGeom>
          <a:gradFill flip="none" rotWithShape="0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12" name="Picture 20" descr="satelite_dish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" y="5681990"/>
            <a:ext cx="428625" cy="685800"/>
          </a:xfrm>
          <a:prstGeom prst="rect">
            <a:avLst/>
          </a:prstGeom>
          <a:noFill/>
        </p:spPr>
      </p:pic>
      <p:pic>
        <p:nvPicPr>
          <p:cNvPr id="13" name="Picture 39" descr="MPEG_encoder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" y="4876800"/>
            <a:ext cx="602323" cy="358775"/>
          </a:xfrm>
          <a:prstGeom prst="rect">
            <a:avLst/>
          </a:prstGeom>
          <a:noFill/>
        </p:spPr>
      </p:pic>
      <p:pic>
        <p:nvPicPr>
          <p:cNvPr id="14" name="Picture 55" descr="ethernet_switch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2600" y="3581400"/>
            <a:ext cx="584200" cy="719138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228600" y="6367790"/>
            <a:ext cx="9906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 smtClean="0">
                <a:solidFill>
                  <a:srgbClr val="002060"/>
                </a:solidFill>
                <a:latin typeface="Arial"/>
              </a:rPr>
              <a:t>RF Video</a:t>
            </a:r>
            <a:endParaRPr lang="en-US" sz="1100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600" y="5224790"/>
            <a:ext cx="10668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 smtClean="0">
                <a:solidFill>
                  <a:srgbClr val="002060"/>
                </a:solidFill>
                <a:latin typeface="Arial"/>
              </a:rPr>
              <a:t>IP Video</a:t>
            </a:r>
            <a:endParaRPr lang="en-US" sz="1100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8600" y="4293513"/>
            <a:ext cx="10668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 smtClean="0">
                <a:solidFill>
                  <a:srgbClr val="002060"/>
                </a:solidFill>
                <a:latin typeface="Arial"/>
              </a:rPr>
              <a:t>IP / Ethernet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 smtClean="0">
                <a:solidFill>
                  <a:srgbClr val="002060"/>
                </a:solidFill>
                <a:latin typeface="Arial"/>
              </a:rPr>
              <a:t>Data</a:t>
            </a:r>
            <a:endParaRPr lang="en-US" sz="1100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8600" y="3167390"/>
            <a:ext cx="10668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 smtClean="0">
                <a:solidFill>
                  <a:srgbClr val="002060"/>
                </a:solidFill>
                <a:latin typeface="Arial"/>
              </a:rPr>
              <a:t>Packet Voice</a:t>
            </a:r>
            <a:endParaRPr lang="en-US" sz="1100" dirty="0">
              <a:solidFill>
                <a:srgbClr val="002060"/>
              </a:solidFill>
              <a:latin typeface="Arial"/>
            </a:endParaRPr>
          </a:p>
        </p:txBody>
      </p:sp>
      <p:pic>
        <p:nvPicPr>
          <p:cNvPr id="11" name="Picture 24" descr="server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3400" y="2326774"/>
            <a:ext cx="457200" cy="846966"/>
          </a:xfrm>
          <a:prstGeom prst="rect">
            <a:avLst/>
          </a:prstGeom>
          <a:noFill/>
        </p:spPr>
      </p:pic>
      <p:grpSp>
        <p:nvGrpSpPr>
          <p:cNvPr id="3" name="Group 20"/>
          <p:cNvGrpSpPr/>
          <p:nvPr/>
        </p:nvGrpSpPr>
        <p:grpSpPr>
          <a:xfrm>
            <a:off x="228600" y="1524000"/>
            <a:ext cx="1066800" cy="685800"/>
            <a:chOff x="1143000" y="1371600"/>
            <a:chExt cx="1066800" cy="685800"/>
          </a:xfrm>
        </p:grpSpPr>
        <p:pic>
          <p:nvPicPr>
            <p:cNvPr id="24582" name="Picture 32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182688" y="1371600"/>
              <a:ext cx="990600" cy="438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1143000" y="1795790"/>
              <a:ext cx="106680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002060"/>
                  </a:solidFill>
                  <a:latin typeface="Arial"/>
                </a:rPr>
                <a:t>Analog Voice</a:t>
              </a:r>
            </a:p>
          </p:txBody>
        </p:sp>
      </p:grpSp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029200" y="1524000"/>
            <a:ext cx="962025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Line 8"/>
          <p:cNvSpPr>
            <a:spLocks noChangeShapeType="1"/>
          </p:cNvSpPr>
          <p:nvPr/>
        </p:nvSpPr>
        <p:spPr bwMode="auto">
          <a:xfrm flipH="1">
            <a:off x="4343400" y="5638800"/>
            <a:ext cx="6858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16" cstate="print"/>
          <a:srcRect t="10982" b="11938"/>
          <a:stretch>
            <a:fillRect/>
          </a:stretch>
        </p:blipFill>
        <p:spPr bwMode="auto">
          <a:xfrm flipV="1">
            <a:off x="5029200" y="3295650"/>
            <a:ext cx="990600" cy="244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Line 8"/>
          <p:cNvSpPr>
            <a:spLocks noChangeShapeType="1"/>
          </p:cNvSpPr>
          <p:nvPr/>
        </p:nvSpPr>
        <p:spPr bwMode="auto">
          <a:xfrm flipH="1">
            <a:off x="4343399" y="2640000"/>
            <a:ext cx="108956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Line 8"/>
          <p:cNvSpPr>
            <a:spLocks noChangeShapeType="1"/>
          </p:cNvSpPr>
          <p:nvPr/>
        </p:nvSpPr>
        <p:spPr bwMode="auto">
          <a:xfrm flipH="1">
            <a:off x="4343400" y="3429000"/>
            <a:ext cx="60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Line 8"/>
          <p:cNvSpPr>
            <a:spLocks noChangeShapeType="1"/>
          </p:cNvSpPr>
          <p:nvPr/>
        </p:nvSpPr>
        <p:spPr bwMode="auto">
          <a:xfrm flipH="1">
            <a:off x="4343400" y="4572000"/>
            <a:ext cx="4572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>
            <a:off x="6019800" y="165735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6019800" y="173355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6019800" y="180975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6019800" y="26670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6019800" y="27432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019800" y="3343275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6019800" y="3419475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019800" y="3495675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6019800" y="44958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019800" y="45720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6019800" y="46482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52" descr="1600_729GP_Final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800600" y="4311000"/>
            <a:ext cx="1371600" cy="489600"/>
          </a:xfrm>
          <a:prstGeom prst="rect">
            <a:avLst/>
          </a:prstGeom>
        </p:spPr>
      </p:pic>
      <p:cxnSp>
        <p:nvCxnSpPr>
          <p:cNvPr id="81" name="Straight Connector 80"/>
          <p:cNvCxnSpPr/>
          <p:nvPr/>
        </p:nvCxnSpPr>
        <p:spPr>
          <a:xfrm>
            <a:off x="6019800" y="55626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6019800" y="56388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6019800" y="57150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8" name="Picture 87" descr="tlab_120_mini_ont_left.png"/>
          <p:cNvPicPr>
            <a:picLocks noChangeAspect="1"/>
          </p:cNvPicPr>
          <p:nvPr/>
        </p:nvPicPr>
        <p:blipFill>
          <a:blip r:embed="rId18" cstate="print"/>
          <a:srcRect l="12056" t="12359" r="13196" b="8666"/>
          <a:stretch>
            <a:fillRect/>
          </a:stretch>
        </p:blipFill>
        <p:spPr>
          <a:xfrm flipH="1">
            <a:off x="5432965" y="2362200"/>
            <a:ext cx="586835" cy="728990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79916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9"/>
          <p:cNvSpPr>
            <a:spLocks noGrp="1"/>
          </p:cNvSpPr>
          <p:nvPr/>
        </p:nvSpPr>
        <p:spPr>
          <a:xfrm>
            <a:off x="853834" y="612738"/>
            <a:ext cx="7053307" cy="100584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ts val="600"/>
              </a:spcBef>
              <a:spcAft>
                <a:spcPts val="900"/>
              </a:spcAft>
              <a:buNone/>
              <a:defRPr sz="3000" b="0" i="0" kern="1200">
                <a:solidFill>
                  <a:srgbClr val="00529B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dirty="0">
                <a:solidFill>
                  <a:schemeClr val="tx1"/>
                </a:solidFill>
              </a:rPr>
              <a:t>Redundancy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Date Placeholder 11"/>
          <p:cNvSpPr>
            <a:spLocks noGrp="1"/>
          </p:cNvSpPr>
          <p:nvPr/>
        </p:nvSpPr>
        <p:spPr>
          <a:xfrm>
            <a:off x="4480651" y="6412437"/>
            <a:ext cx="1014063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7373DC-1F8C-4F57-AFB0-99C02A66675C}" type="datetime4">
              <a:rPr lang="en-US" smtClean="0"/>
              <a:pPr/>
              <a:t>June 8, 2015</a:t>
            </a:fld>
            <a:endParaRPr lang="en-US" dirty="0"/>
          </a:p>
        </p:txBody>
      </p:sp>
      <p:sp>
        <p:nvSpPr>
          <p:cNvPr id="5" name="Footer Placeholder 12"/>
          <p:cNvSpPr>
            <a:spLocks noGrp="1"/>
          </p:cNvSpPr>
          <p:nvPr/>
        </p:nvSpPr>
        <p:spPr>
          <a:xfrm>
            <a:off x="5491957" y="6412437"/>
            <a:ext cx="1574369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Tellabs Confidential Proprietary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/>
        </p:nvSpPr>
        <p:spPr>
          <a:xfrm>
            <a:off x="7995906" y="6412437"/>
            <a:ext cx="685800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B126884-6C48-490F-9C6B-493572068FCB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/>
        </p:nvSpPr>
        <p:spPr>
          <a:xfrm>
            <a:off x="395536" y="1484784"/>
            <a:ext cx="5429781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37744" indent="-246888" algn="l" defTabSz="914400" rtl="0" eaLnBrk="1" latinLnBrk="0" hangingPunct="1"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SzPct val="115000"/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6928" indent="-285750" algn="l" defTabSz="914400" rtl="0" eaLnBrk="1" latinLnBrk="0" hangingPunct="1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itchFamily="34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4672" indent="-228600" algn="l" defTabSz="914400" rtl="0" eaLnBrk="1" latinLnBrk="0" hangingPunct="1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228600" algn="l" defTabSz="914400" rtl="0" eaLnBrk="1" latinLnBrk="0" hangingPunct="1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61872" indent="-228600" algn="l" defTabSz="914400" rtl="0" eaLnBrk="1" latinLnBrk="0" hangingPunct="1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90000"/>
              </a:lnSpc>
            </a:pPr>
            <a:r>
              <a:rPr lang="en-US" sz="1800" dirty="0" smtClean="0">
                <a:solidFill>
                  <a:srgbClr val="0C2E82"/>
                </a:solidFill>
              </a:rPr>
              <a:t>A </a:t>
            </a:r>
            <a:r>
              <a:rPr lang="en-US" sz="1800" dirty="0">
                <a:solidFill>
                  <a:srgbClr val="0C2E82"/>
                </a:solidFill>
              </a:rPr>
              <a:t>2:x PON splitter provides both protection, redundancy and splitting functions</a:t>
            </a:r>
          </a:p>
          <a:p>
            <a:pPr lvl="1">
              <a:lnSpc>
                <a:spcPct val="90000"/>
              </a:lnSpc>
            </a:pPr>
            <a:r>
              <a:rPr lang="en-US" sz="1800" dirty="0">
                <a:solidFill>
                  <a:srgbClr val="0C2E82"/>
                </a:solidFill>
              </a:rPr>
              <a:t>Supported across different PON cards in same OLT or between different OLTs in geographically dispersed locations</a:t>
            </a:r>
          </a:p>
          <a:p>
            <a:pPr lvl="1">
              <a:lnSpc>
                <a:spcPct val="90000"/>
              </a:lnSpc>
            </a:pPr>
            <a:r>
              <a:rPr lang="en-US" sz="1800" dirty="0">
                <a:solidFill>
                  <a:srgbClr val="0C2E82"/>
                </a:solidFill>
              </a:rPr>
              <a:t>A means to provide fiber route diversity between OLT and 2:x ODN splitters</a:t>
            </a:r>
          </a:p>
          <a:p>
            <a:pPr lvl="1">
              <a:lnSpc>
                <a:spcPct val="90000"/>
              </a:lnSpc>
            </a:pPr>
            <a:r>
              <a:rPr lang="en-US" sz="1800" dirty="0">
                <a:solidFill>
                  <a:srgbClr val="0C2E82"/>
                </a:solidFill>
              </a:rPr>
              <a:t>Supported for 2:8, 2:16, 2:32 ODN splitters</a:t>
            </a:r>
          </a:p>
        </p:txBody>
      </p:sp>
      <p:sp>
        <p:nvSpPr>
          <p:cNvPr id="8" name="Line 15"/>
          <p:cNvSpPr>
            <a:spLocks noChangeShapeType="1"/>
          </p:cNvSpPr>
          <p:nvPr/>
        </p:nvSpPr>
        <p:spPr bwMode="auto">
          <a:xfrm flipH="1">
            <a:off x="7267476" y="3167197"/>
            <a:ext cx="0" cy="685800"/>
          </a:xfrm>
          <a:prstGeom prst="line">
            <a:avLst/>
          </a:prstGeom>
          <a:noFill/>
          <a:ln w="19050">
            <a:solidFill>
              <a:srgbClr val="FF9933"/>
            </a:solidFill>
            <a:round/>
            <a:headEnd/>
            <a:tailEnd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Line 16"/>
          <p:cNvSpPr>
            <a:spLocks noChangeShapeType="1"/>
          </p:cNvSpPr>
          <p:nvPr/>
        </p:nvSpPr>
        <p:spPr bwMode="auto">
          <a:xfrm>
            <a:off x="7267476" y="3167197"/>
            <a:ext cx="533400" cy="381000"/>
          </a:xfrm>
          <a:prstGeom prst="line">
            <a:avLst/>
          </a:prstGeom>
          <a:noFill/>
          <a:ln w="19050">
            <a:solidFill>
              <a:srgbClr val="FF9933"/>
            </a:solidFill>
            <a:round/>
            <a:headEnd/>
            <a:tailEnd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Line 20"/>
          <p:cNvSpPr>
            <a:spLocks noChangeShapeType="1"/>
          </p:cNvSpPr>
          <p:nvPr/>
        </p:nvSpPr>
        <p:spPr bwMode="auto">
          <a:xfrm flipH="1">
            <a:off x="7417401" y="2319472"/>
            <a:ext cx="0" cy="762000"/>
          </a:xfrm>
          <a:prstGeom prst="line">
            <a:avLst/>
          </a:prstGeom>
          <a:noFill/>
          <a:ln w="19050">
            <a:solidFill>
              <a:srgbClr val="FF9933"/>
            </a:solidFill>
            <a:round/>
            <a:headEnd/>
            <a:tailEnd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Line 20"/>
          <p:cNvSpPr>
            <a:spLocks noChangeShapeType="1"/>
          </p:cNvSpPr>
          <p:nvPr/>
        </p:nvSpPr>
        <p:spPr bwMode="auto">
          <a:xfrm>
            <a:off x="7122126" y="2319472"/>
            <a:ext cx="0" cy="762000"/>
          </a:xfrm>
          <a:prstGeom prst="line">
            <a:avLst/>
          </a:prstGeom>
          <a:noFill/>
          <a:ln w="19050">
            <a:solidFill>
              <a:srgbClr val="FF9933"/>
            </a:solidFill>
            <a:round/>
            <a:headEnd/>
            <a:tailEnd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2" name="TextBox 13"/>
          <p:cNvSpPr txBox="1"/>
          <p:nvPr/>
        </p:nvSpPr>
        <p:spPr>
          <a:xfrm>
            <a:off x="7419876" y="2786197"/>
            <a:ext cx="5822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dirty="0" smtClean="0"/>
              <a:t>2:32</a:t>
            </a:r>
          </a:p>
          <a:p>
            <a:pPr algn="ctr"/>
            <a:r>
              <a:rPr lang="en-US" sz="1000" dirty="0" smtClean="0"/>
              <a:t>Splitter</a:t>
            </a:r>
            <a:endParaRPr lang="en-US" sz="1000" dirty="0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 flipH="1">
            <a:off x="6734076" y="3167197"/>
            <a:ext cx="533400" cy="381000"/>
          </a:xfrm>
          <a:prstGeom prst="line">
            <a:avLst/>
          </a:prstGeom>
          <a:noFill/>
          <a:ln w="19050">
            <a:solidFill>
              <a:srgbClr val="FF9933"/>
            </a:solidFill>
            <a:round/>
            <a:headEnd/>
            <a:tailEnd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00676" y="3471997"/>
            <a:ext cx="609600" cy="368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splitter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096026" y="2938597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19876" y="3548197"/>
            <a:ext cx="1066800" cy="336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229251" y="1633672"/>
            <a:ext cx="1033462" cy="70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53101" y="5156432"/>
            <a:ext cx="154305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20"/>
          <p:cNvSpPr txBox="1"/>
          <p:nvPr/>
        </p:nvSpPr>
        <p:spPr>
          <a:xfrm>
            <a:off x="6646860" y="4775432"/>
            <a:ext cx="12602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 smtClean="0"/>
              <a:t>Block Diagram</a:t>
            </a:r>
          </a:p>
          <a:p>
            <a:pPr algn="ctr"/>
            <a:r>
              <a:rPr lang="en-US" sz="1200" b="1" dirty="0" smtClean="0"/>
              <a:t>2 x N Splitter</a:t>
            </a:r>
            <a:endParaRPr lang="en-US" sz="1200" b="1" dirty="0"/>
          </a:p>
        </p:txBody>
      </p:sp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286526" y="1624147"/>
            <a:ext cx="1033462" cy="70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extBox 22"/>
          <p:cNvSpPr txBox="1"/>
          <p:nvPr/>
        </p:nvSpPr>
        <p:spPr>
          <a:xfrm>
            <a:off x="6236980" y="1077499"/>
            <a:ext cx="19782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 smtClean="0"/>
              <a:t>Type B PON redundancy</a:t>
            </a:r>
          </a:p>
          <a:p>
            <a:pPr algn="ctr"/>
            <a:r>
              <a:rPr lang="en-US" sz="1200" b="1" dirty="0" smtClean="0"/>
              <a:t>via 2:x ODN splitter</a:t>
            </a:r>
            <a:endParaRPr lang="en-US" sz="1200" b="1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871" y="3852997"/>
            <a:ext cx="735509" cy="28797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0" y="6027003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115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9"/>
          <p:cNvSpPr>
            <a:spLocks noGrp="1"/>
          </p:cNvSpPr>
          <p:nvPr/>
        </p:nvSpPr>
        <p:spPr>
          <a:xfrm>
            <a:off x="204099" y="194553"/>
            <a:ext cx="7053307" cy="100584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ts val="600"/>
              </a:spcBef>
              <a:spcAft>
                <a:spcPts val="900"/>
              </a:spcAft>
              <a:buNone/>
              <a:defRPr sz="3000" b="0" i="0" kern="1200">
                <a:solidFill>
                  <a:srgbClr val="00529B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Tellabs</a:t>
            </a:r>
            <a:r>
              <a:rPr lang="en-US" baseline="30000" dirty="0">
                <a:solidFill>
                  <a:schemeClr val="tx1"/>
                </a:solidFill>
              </a:rPr>
              <a:t>®</a:t>
            </a:r>
            <a:r>
              <a:rPr lang="en-US" dirty="0">
                <a:solidFill>
                  <a:schemeClr val="tx1"/>
                </a:solidFill>
              </a:rPr>
              <a:t> Panorama OLAN Manager</a:t>
            </a:r>
            <a:r>
              <a:rPr lang="en-US" sz="2400" dirty="0">
                <a:solidFill>
                  <a:schemeClr val="tx1"/>
                </a:solidFill>
              </a:rPr>
              <a:t/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i="1" dirty="0">
                <a:solidFill>
                  <a:schemeClr val="tx1"/>
                </a:solidFill>
              </a:rPr>
              <a:t> Faster Moves, Adds and Changes!</a:t>
            </a:r>
            <a:endParaRPr lang="en-US" i="1" dirty="0">
              <a:solidFill>
                <a:schemeClr val="tx1"/>
              </a:solidFill>
            </a:endParaRPr>
          </a:p>
        </p:txBody>
      </p:sp>
      <p:sp>
        <p:nvSpPr>
          <p:cNvPr id="3" name="Date Placeholder 11"/>
          <p:cNvSpPr>
            <a:spLocks noGrp="1"/>
          </p:cNvSpPr>
          <p:nvPr/>
        </p:nvSpPr>
        <p:spPr>
          <a:xfrm>
            <a:off x="4222456" y="6497801"/>
            <a:ext cx="566091" cy="16564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7373DC-1F8C-4F57-AFB0-99C02A66675C}" type="datetime4">
              <a:rPr lang="en-US" smtClean="0"/>
              <a:pPr/>
              <a:t>June 8, 2015</a:t>
            </a:fld>
            <a:endParaRPr lang="en-US" dirty="0"/>
          </a:p>
        </p:txBody>
      </p:sp>
      <p:sp>
        <p:nvSpPr>
          <p:cNvPr id="4" name="Footer Placeholder 12"/>
          <p:cNvSpPr>
            <a:spLocks noGrp="1"/>
          </p:cNvSpPr>
          <p:nvPr/>
        </p:nvSpPr>
        <p:spPr>
          <a:xfrm>
            <a:off x="5233762" y="6412437"/>
            <a:ext cx="1574369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Tellabs Confidential Proprietary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/>
        </p:nvSpPr>
        <p:spPr>
          <a:xfrm>
            <a:off x="7737711" y="6412437"/>
            <a:ext cx="685800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B126884-6C48-490F-9C6B-493572068FCB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>
          <a:xfrm>
            <a:off x="221570" y="1156212"/>
            <a:ext cx="8718332" cy="3546757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600" dirty="0" smtClean="0"/>
              <a:t>Centrally accessed element management provides efficiencies over CUI accessed at every OLT, VGW and ONTs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600" dirty="0" smtClean="0"/>
              <a:t>Panorama OLAN Manager key features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1400" u="sng" dirty="0" smtClean="0">
                <a:solidFill>
                  <a:srgbClr val="00529B"/>
                </a:solidFill>
              </a:rPr>
              <a:t>Topology Manager </a:t>
            </a:r>
            <a:r>
              <a:rPr lang="en-US" sz="1400" dirty="0" smtClean="0">
                <a:solidFill>
                  <a:srgbClr val="00529B"/>
                </a:solidFill>
              </a:rPr>
              <a:t>~ Offers a complete view of entire LAN and campus wide network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1400" u="sng" dirty="0" smtClean="0">
                <a:solidFill>
                  <a:srgbClr val="00529B"/>
                </a:solidFill>
              </a:rPr>
              <a:t>Events/Alarm List Manager </a:t>
            </a:r>
            <a:r>
              <a:rPr lang="en-US" sz="1400" dirty="0" smtClean="0">
                <a:solidFill>
                  <a:srgbClr val="00529B"/>
                </a:solidFill>
              </a:rPr>
              <a:t>~ Streamlines events/alarms monitoring and resolution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1400" u="sng" dirty="0" smtClean="0">
                <a:solidFill>
                  <a:srgbClr val="00529B"/>
                </a:solidFill>
              </a:rPr>
              <a:t>Service Provisioning </a:t>
            </a:r>
            <a:r>
              <a:rPr lang="en-US" sz="1400" dirty="0" smtClean="0">
                <a:solidFill>
                  <a:srgbClr val="00529B"/>
                </a:solidFill>
              </a:rPr>
              <a:t>~ Global profiles speed service provisioning and moves/adds/changes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1400" u="sng" dirty="0" smtClean="0">
                <a:solidFill>
                  <a:srgbClr val="00529B"/>
                </a:solidFill>
              </a:rPr>
              <a:t>Security Manager </a:t>
            </a:r>
            <a:r>
              <a:rPr lang="en-US" sz="1400" dirty="0" smtClean="0">
                <a:solidFill>
                  <a:srgbClr val="00529B"/>
                </a:solidFill>
              </a:rPr>
              <a:t>~ Role-based access, security privileges, activity logging which leads to better employee training and less rogue events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1400" u="sng" dirty="0" smtClean="0">
                <a:solidFill>
                  <a:srgbClr val="00529B"/>
                </a:solidFill>
              </a:rPr>
              <a:t>Report Manager </a:t>
            </a:r>
            <a:r>
              <a:rPr lang="en-US" sz="1400" dirty="0" smtClean="0">
                <a:solidFill>
                  <a:srgbClr val="00529B"/>
                </a:solidFill>
              </a:rPr>
              <a:t>~ Customized and automated report generation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1400" u="sng" dirty="0" smtClean="0">
                <a:solidFill>
                  <a:srgbClr val="00529B"/>
                </a:solidFill>
              </a:rPr>
              <a:t>Scheduler for Automatic Backups </a:t>
            </a:r>
            <a:r>
              <a:rPr lang="en-US" sz="1400" dirty="0" smtClean="0">
                <a:solidFill>
                  <a:srgbClr val="00529B"/>
                </a:solidFill>
              </a:rPr>
              <a:t>~ Scheduled and on-demand back-up and restoration of network configuration databases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1400" u="sng" dirty="0" smtClean="0">
                <a:solidFill>
                  <a:srgbClr val="00529B"/>
                </a:solidFill>
              </a:rPr>
              <a:t>Online Help Utility </a:t>
            </a:r>
            <a:r>
              <a:rPr lang="en-US" sz="1400" dirty="0" smtClean="0">
                <a:solidFill>
                  <a:srgbClr val="00529B"/>
                </a:solidFill>
              </a:rPr>
              <a:t>~ Hot-linked documentation for operational efficiency and better employee training</a:t>
            </a:r>
            <a:endParaRPr lang="en-US" sz="1400" dirty="0">
              <a:solidFill>
                <a:srgbClr val="00529B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38" y="4555860"/>
            <a:ext cx="2237384" cy="1679129"/>
          </a:xfrm>
          <a:prstGeom prst="rect">
            <a:avLst/>
          </a:prstGeom>
          <a:ln>
            <a:solidFill>
              <a:srgbClr val="3F3F3F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072" y="4582653"/>
            <a:ext cx="2238838" cy="1675336"/>
          </a:xfrm>
          <a:prstGeom prst="rect">
            <a:avLst/>
          </a:prstGeom>
          <a:ln>
            <a:solidFill>
              <a:srgbClr val="3F3F3F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417" y="4582653"/>
            <a:ext cx="2337309" cy="1675336"/>
          </a:xfrm>
          <a:prstGeom prst="rect">
            <a:avLst/>
          </a:prstGeom>
          <a:ln>
            <a:solidFill>
              <a:srgbClr val="3F3F3F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087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4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797300" y="274638"/>
            <a:ext cx="4953000" cy="715962"/>
          </a:xfrm>
        </p:spPr>
        <p:txBody>
          <a:bodyPr/>
          <a:lstStyle/>
          <a:p>
            <a:pPr eaLnBrk="1" hangingPunct="1"/>
            <a:r>
              <a:rPr lang="en-US" sz="3600" smtClean="0"/>
              <a:t>Space Requirements</a:t>
            </a:r>
          </a:p>
        </p:txBody>
      </p:sp>
      <p:sp>
        <p:nvSpPr>
          <p:cNvPr id="334850" name="Line 4"/>
          <p:cNvSpPr>
            <a:spLocks noChangeShapeType="1"/>
          </p:cNvSpPr>
          <p:nvPr/>
        </p:nvSpPr>
        <p:spPr bwMode="auto">
          <a:xfrm>
            <a:off x="4667250" y="1604963"/>
            <a:ext cx="0" cy="4714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334851" name="Group 9"/>
          <p:cNvGrpSpPr>
            <a:grpSpLocks/>
          </p:cNvGrpSpPr>
          <p:nvPr/>
        </p:nvGrpSpPr>
        <p:grpSpPr bwMode="auto">
          <a:xfrm>
            <a:off x="254000" y="1785938"/>
            <a:ext cx="4211638" cy="3989387"/>
            <a:chOff x="110" y="1125"/>
            <a:chExt cx="2653" cy="2513"/>
          </a:xfrm>
        </p:grpSpPr>
        <p:sp>
          <p:nvSpPr>
            <p:cNvPr id="334857" name="WordArt 5"/>
            <p:cNvSpPr>
              <a:spLocks noChangeArrowheads="1" noChangeShapeType="1" noTextEdit="1"/>
            </p:cNvSpPr>
            <p:nvPr/>
          </p:nvSpPr>
          <p:spPr bwMode="auto">
            <a:xfrm>
              <a:off x="996" y="1125"/>
              <a:ext cx="1205" cy="1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4892"/>
                  </a:solidFill>
                  <a:latin typeface="Arial Black"/>
                </a:rPr>
                <a:t>From This</a:t>
              </a:r>
            </a:p>
          </p:txBody>
        </p:sp>
        <p:pic>
          <p:nvPicPr>
            <p:cNvPr id="334858" name="Picture 8" descr="2215694485_ec3583babd_o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0" y="1648"/>
              <a:ext cx="2653" cy="1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34852" name="WordArt 6"/>
          <p:cNvSpPr>
            <a:spLocks noChangeArrowheads="1" noChangeShapeType="1" noTextEdit="1"/>
          </p:cNvSpPr>
          <p:nvPr/>
        </p:nvSpPr>
        <p:spPr bwMode="auto">
          <a:xfrm>
            <a:off x="5775325" y="1830388"/>
            <a:ext cx="1912938" cy="311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4892"/>
                </a:solidFill>
                <a:latin typeface="Arial Black"/>
              </a:rPr>
              <a:t>To That</a:t>
            </a:r>
          </a:p>
        </p:txBody>
      </p:sp>
      <p:pic>
        <p:nvPicPr>
          <p:cNvPr id="334853" name="Picture 9" descr="PON-1x64_front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 contrast="-6000"/>
          </a:blip>
          <a:srcRect/>
          <a:stretch>
            <a:fillRect/>
          </a:stretch>
        </p:blipFill>
        <p:spPr bwMode="auto">
          <a:xfrm>
            <a:off x="5807075" y="3619500"/>
            <a:ext cx="1855788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4854" name="WordArt 10"/>
          <p:cNvSpPr>
            <a:spLocks noChangeArrowheads="1" noChangeShapeType="1" noTextEdit="1"/>
          </p:cNvSpPr>
          <p:nvPr/>
        </p:nvSpPr>
        <p:spPr bwMode="auto">
          <a:xfrm>
            <a:off x="5070475" y="4794250"/>
            <a:ext cx="3521075" cy="958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 Black"/>
              </a:rPr>
              <a:t>Up to 90% Less space</a:t>
            </a:r>
          </a:p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 Black"/>
              </a:rPr>
              <a:t>No Need for floor closets</a:t>
            </a:r>
          </a:p>
        </p:txBody>
      </p:sp>
      <p:pic>
        <p:nvPicPr>
          <p:cNvPr id="334855" name="Picture 15" descr="ANd9GcQgaWhINXKf3aL6QBDv_BRQfX9oOHrigZj-acAw2x272rMQ3bw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2088" y="1528763"/>
            <a:ext cx="1109662" cy="110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4856" name="Picture 7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68913" y="3162300"/>
            <a:ext cx="2932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193125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797300" y="274638"/>
            <a:ext cx="4953000" cy="715962"/>
          </a:xfrm>
        </p:spPr>
        <p:txBody>
          <a:bodyPr/>
          <a:lstStyle/>
          <a:p>
            <a:pPr eaLnBrk="1" hangingPunct="1"/>
            <a:r>
              <a:rPr lang="en-US" sz="3600" smtClean="0"/>
              <a:t>Security &amp; Privacy</a:t>
            </a:r>
          </a:p>
        </p:txBody>
      </p:sp>
      <p:sp>
        <p:nvSpPr>
          <p:cNvPr id="335874" name="Line 3"/>
          <p:cNvSpPr>
            <a:spLocks noChangeShapeType="1"/>
          </p:cNvSpPr>
          <p:nvPr/>
        </p:nvSpPr>
        <p:spPr bwMode="auto">
          <a:xfrm>
            <a:off x="4667250" y="1604963"/>
            <a:ext cx="0" cy="4714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335875" name="Group 9"/>
          <p:cNvGrpSpPr>
            <a:grpSpLocks/>
          </p:cNvGrpSpPr>
          <p:nvPr/>
        </p:nvGrpSpPr>
        <p:grpSpPr bwMode="auto">
          <a:xfrm>
            <a:off x="1074738" y="1785938"/>
            <a:ext cx="2590800" cy="4438650"/>
            <a:chOff x="677" y="1125"/>
            <a:chExt cx="1632" cy="2796"/>
          </a:xfrm>
        </p:grpSpPr>
        <p:sp>
          <p:nvSpPr>
            <p:cNvPr id="335880" name="WordArt 4"/>
            <p:cNvSpPr>
              <a:spLocks noChangeArrowheads="1" noChangeShapeType="1" noTextEdit="1"/>
            </p:cNvSpPr>
            <p:nvPr/>
          </p:nvSpPr>
          <p:spPr bwMode="auto">
            <a:xfrm>
              <a:off x="996" y="1125"/>
              <a:ext cx="1205" cy="1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4892"/>
                  </a:solidFill>
                  <a:latin typeface="Arial Black"/>
                </a:rPr>
                <a:t>From This</a:t>
              </a:r>
            </a:p>
          </p:txBody>
        </p:sp>
        <p:pic>
          <p:nvPicPr>
            <p:cNvPr id="335881" name="Picture 11" descr="3946247116_b4231dd41c_z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77" y="1475"/>
              <a:ext cx="1632" cy="2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35876" name="Group 13"/>
          <p:cNvGrpSpPr>
            <a:grpSpLocks/>
          </p:cNvGrpSpPr>
          <p:nvPr/>
        </p:nvGrpSpPr>
        <p:grpSpPr bwMode="auto">
          <a:xfrm>
            <a:off x="4781550" y="1830388"/>
            <a:ext cx="4222750" cy="4381500"/>
            <a:chOff x="3012" y="1153"/>
            <a:chExt cx="2660" cy="2760"/>
          </a:xfrm>
        </p:grpSpPr>
        <p:sp>
          <p:nvSpPr>
            <p:cNvPr id="335877" name="WordArt 5"/>
            <p:cNvSpPr>
              <a:spLocks noChangeArrowheads="1" noChangeShapeType="1" noTextEdit="1"/>
            </p:cNvSpPr>
            <p:nvPr/>
          </p:nvSpPr>
          <p:spPr bwMode="auto">
            <a:xfrm>
              <a:off x="3638" y="1153"/>
              <a:ext cx="1205" cy="1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4892"/>
                  </a:solidFill>
                  <a:latin typeface="Arial Black"/>
                </a:rPr>
                <a:t>To That</a:t>
              </a:r>
            </a:p>
          </p:txBody>
        </p:sp>
        <p:sp>
          <p:nvSpPr>
            <p:cNvPr id="335878" name="Text Box 12"/>
            <p:cNvSpPr txBox="1">
              <a:spLocks noChangeArrowheads="1"/>
            </p:cNvSpPr>
            <p:nvPr/>
          </p:nvSpPr>
          <p:spPr bwMode="auto">
            <a:xfrm>
              <a:off x="3012" y="3509"/>
              <a:ext cx="266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914400"/>
              <a:r>
                <a:rPr lang="en-US" b="1"/>
                <a:t>Cannot be tapped - No magnetic field</a:t>
              </a:r>
              <a:br>
                <a:rPr lang="en-US" b="1"/>
              </a:br>
              <a:r>
                <a:rPr lang="en-US" b="1"/>
                <a:t>Encrypted</a:t>
              </a:r>
            </a:p>
          </p:txBody>
        </p:sp>
        <p:pic>
          <p:nvPicPr>
            <p:cNvPr id="335879" name="Picture 1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244" y="1638"/>
              <a:ext cx="2098" cy="1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1484524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797300" y="274638"/>
            <a:ext cx="4953000" cy="715962"/>
          </a:xfrm>
        </p:spPr>
        <p:txBody>
          <a:bodyPr/>
          <a:lstStyle/>
          <a:p>
            <a:pPr eaLnBrk="1" hangingPunct="1"/>
            <a:r>
              <a:rPr lang="en-US" sz="3600" smtClean="0"/>
              <a:t>Maximum Distance</a:t>
            </a:r>
          </a:p>
        </p:txBody>
      </p:sp>
      <p:sp>
        <p:nvSpPr>
          <p:cNvPr id="336898" name="Line 3"/>
          <p:cNvSpPr>
            <a:spLocks noChangeShapeType="1"/>
          </p:cNvSpPr>
          <p:nvPr/>
        </p:nvSpPr>
        <p:spPr bwMode="auto">
          <a:xfrm>
            <a:off x="4667250" y="1604963"/>
            <a:ext cx="0" cy="4714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336899" name="Group 14"/>
          <p:cNvGrpSpPr>
            <a:grpSpLocks/>
          </p:cNvGrpSpPr>
          <p:nvPr/>
        </p:nvGrpSpPr>
        <p:grpSpPr bwMode="auto">
          <a:xfrm>
            <a:off x="4822825" y="1830388"/>
            <a:ext cx="4114800" cy="4132262"/>
            <a:chOff x="3038" y="1153"/>
            <a:chExt cx="2592" cy="2603"/>
          </a:xfrm>
        </p:grpSpPr>
        <p:sp>
          <p:nvSpPr>
            <p:cNvPr id="336905" name="WordArt 5"/>
            <p:cNvSpPr>
              <a:spLocks noChangeArrowheads="1" noChangeShapeType="1" noTextEdit="1"/>
            </p:cNvSpPr>
            <p:nvPr/>
          </p:nvSpPr>
          <p:spPr bwMode="auto">
            <a:xfrm>
              <a:off x="3638" y="1153"/>
              <a:ext cx="1205" cy="1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4892"/>
                  </a:solidFill>
                  <a:latin typeface="Arial Black"/>
                </a:rPr>
                <a:t>To That</a:t>
              </a:r>
            </a:p>
          </p:txBody>
        </p:sp>
        <p:pic>
          <p:nvPicPr>
            <p:cNvPr id="336906" name="Picture 10" descr="new-york-city-skyline-blue-larg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38" y="1596"/>
              <a:ext cx="2592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6907" name="Text Box 11"/>
            <p:cNvSpPr txBox="1">
              <a:spLocks noChangeArrowheads="1"/>
            </p:cNvSpPr>
            <p:nvPr/>
          </p:nvSpPr>
          <p:spPr bwMode="auto">
            <a:xfrm>
              <a:off x="4095" y="2367"/>
              <a:ext cx="468" cy="23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914400"/>
              <a:r>
                <a:rPr lang="en-US"/>
                <a:t>20km</a:t>
              </a:r>
            </a:p>
          </p:txBody>
        </p:sp>
        <p:sp>
          <p:nvSpPr>
            <p:cNvPr id="336908" name="Line 12"/>
            <p:cNvSpPr>
              <a:spLocks noChangeShapeType="1"/>
            </p:cNvSpPr>
            <p:nvPr/>
          </p:nvSpPr>
          <p:spPr bwMode="auto">
            <a:xfrm>
              <a:off x="3038" y="2822"/>
              <a:ext cx="2592" cy="0"/>
            </a:xfrm>
            <a:prstGeom prst="line">
              <a:avLst/>
            </a:prstGeom>
            <a:noFill/>
            <a:ln w="76200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6900" name="Group 12"/>
          <p:cNvGrpSpPr>
            <a:grpSpLocks/>
          </p:cNvGrpSpPr>
          <p:nvPr/>
        </p:nvGrpSpPr>
        <p:grpSpPr bwMode="auto">
          <a:xfrm>
            <a:off x="346075" y="1785938"/>
            <a:ext cx="4114800" cy="3854450"/>
            <a:chOff x="218" y="1125"/>
            <a:chExt cx="2592" cy="2428"/>
          </a:xfrm>
        </p:grpSpPr>
        <p:sp>
          <p:nvSpPr>
            <p:cNvPr id="336901" name="WordArt 4"/>
            <p:cNvSpPr>
              <a:spLocks noChangeArrowheads="1" noChangeShapeType="1" noTextEdit="1"/>
            </p:cNvSpPr>
            <p:nvPr/>
          </p:nvSpPr>
          <p:spPr bwMode="auto">
            <a:xfrm>
              <a:off x="996" y="1125"/>
              <a:ext cx="1205" cy="1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4892"/>
                  </a:solidFill>
                  <a:latin typeface="Arial Black"/>
                </a:rPr>
                <a:t>From This</a:t>
              </a:r>
            </a:p>
          </p:txBody>
        </p:sp>
        <p:pic>
          <p:nvPicPr>
            <p:cNvPr id="336902" name="Picture 14" descr="Administration_Building_small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18" y="1762"/>
              <a:ext cx="2550" cy="1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6903" name="Text Box 15"/>
            <p:cNvSpPr txBox="1">
              <a:spLocks noChangeArrowheads="1"/>
            </p:cNvSpPr>
            <p:nvPr/>
          </p:nvSpPr>
          <p:spPr bwMode="auto">
            <a:xfrm>
              <a:off x="1076" y="1818"/>
              <a:ext cx="836" cy="23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914400"/>
              <a:r>
                <a:rPr lang="en-US"/>
                <a:t>100 meters</a:t>
              </a:r>
            </a:p>
          </p:txBody>
        </p:sp>
        <p:sp>
          <p:nvSpPr>
            <p:cNvPr id="336904" name="Line 16"/>
            <p:cNvSpPr>
              <a:spLocks noChangeShapeType="1"/>
            </p:cNvSpPr>
            <p:nvPr/>
          </p:nvSpPr>
          <p:spPr bwMode="auto">
            <a:xfrm>
              <a:off x="218" y="2171"/>
              <a:ext cx="2592" cy="0"/>
            </a:xfrm>
            <a:prstGeom prst="line">
              <a:avLst/>
            </a:prstGeom>
            <a:noFill/>
            <a:ln w="76200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01896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9"/>
          <p:cNvSpPr>
            <a:spLocks noGrp="1"/>
          </p:cNvSpPr>
          <p:nvPr/>
        </p:nvSpPr>
        <p:spPr>
          <a:xfrm>
            <a:off x="983632" y="330818"/>
            <a:ext cx="7053307" cy="100584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ts val="600"/>
              </a:spcBef>
              <a:spcAft>
                <a:spcPts val="900"/>
              </a:spcAft>
              <a:buNone/>
              <a:defRPr sz="3000" b="0" i="0" kern="1200">
                <a:solidFill>
                  <a:srgbClr val="00529B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chemeClr val="tx1"/>
                </a:solidFill>
              </a:rPr>
              <a:t>Stable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Date Placeholder 11"/>
          <p:cNvSpPr>
            <a:spLocks noGrp="1"/>
          </p:cNvSpPr>
          <p:nvPr/>
        </p:nvSpPr>
        <p:spPr>
          <a:xfrm>
            <a:off x="4345630" y="6412437"/>
            <a:ext cx="1014063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ED0A22-45E9-42C6-ADD4-2071676B8CA0}" type="datetime4">
              <a:rPr lang="en-US" smtClean="0"/>
              <a:pPr/>
              <a:t>June 8, 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/>
        </p:nvSpPr>
        <p:spPr>
          <a:xfrm>
            <a:off x="7860885" y="6412437"/>
            <a:ext cx="685800" cy="25101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B126884-6C48-490F-9C6B-493572068FCB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6" name="Freeform 5"/>
          <p:cNvSpPr/>
          <p:nvPr/>
        </p:nvSpPr>
        <p:spPr>
          <a:xfrm>
            <a:off x="188017" y="5745448"/>
            <a:ext cx="8644538" cy="467836"/>
          </a:xfrm>
          <a:custGeom>
            <a:avLst/>
            <a:gdLst>
              <a:gd name="connsiteX0" fmla="*/ 0 w 6499324"/>
              <a:gd name="connsiteY0" fmla="*/ 0 h 634607"/>
              <a:gd name="connsiteX1" fmla="*/ 6499324 w 6499324"/>
              <a:gd name="connsiteY1" fmla="*/ 0 h 634607"/>
              <a:gd name="connsiteX2" fmla="*/ 6499324 w 6499324"/>
              <a:gd name="connsiteY2" fmla="*/ 634607 h 634607"/>
              <a:gd name="connsiteX3" fmla="*/ 0 w 6499324"/>
              <a:gd name="connsiteY3" fmla="*/ 634607 h 634607"/>
              <a:gd name="connsiteX4" fmla="*/ 0 w 6499324"/>
              <a:gd name="connsiteY4" fmla="*/ 0 h 634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99324" h="634607">
                <a:moveTo>
                  <a:pt x="0" y="0"/>
                </a:moveTo>
                <a:lnTo>
                  <a:pt x="6499324" y="0"/>
                </a:lnTo>
                <a:lnTo>
                  <a:pt x="6499324" y="634607"/>
                </a:lnTo>
                <a:lnTo>
                  <a:pt x="0" y="634607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3F3F3F"/>
              </a:gs>
              <a:gs pos="80000">
                <a:schemeClr val="accent5">
                  <a:hueOff val="2823784"/>
                  <a:satOff val="-73730"/>
                  <a:lumOff val="8824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2823784"/>
                  <a:satOff val="-73730"/>
                  <a:lumOff val="8824"/>
                  <a:alphaOff val="0"/>
                  <a:shade val="94000"/>
                  <a:satMod val="135000"/>
                </a:schemeClr>
              </a:gs>
            </a:gsLst>
          </a:gra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2823784"/>
              <a:satOff val="-73730"/>
              <a:lumOff val="8824"/>
              <a:alphaOff val="0"/>
            </a:schemeClr>
          </a:fillRef>
          <a:effectRef idx="2">
            <a:schemeClr val="accent5">
              <a:hueOff val="2823784"/>
              <a:satOff val="-73730"/>
              <a:lumOff val="882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5720" tIns="45720" rIns="45720" bIns="45720" numCol="1" spcCol="127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800100">
              <a:spcBef>
                <a:spcPct val="0"/>
              </a:spcBef>
            </a:pPr>
            <a:r>
              <a:rPr lang="en-US" sz="1600" b="1" i="1" dirty="0"/>
              <a:t>Improve LAN reliability and </a:t>
            </a:r>
            <a:r>
              <a:rPr lang="en-US" sz="1600" b="1" i="1" dirty="0" smtClean="0"/>
              <a:t>operational </a:t>
            </a:r>
            <a:r>
              <a:rPr lang="en-US" sz="1600" b="1" i="1" dirty="0"/>
              <a:t>efficiencies</a:t>
            </a:r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347444" y="933314"/>
            <a:ext cx="8608540" cy="4810068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dirty="0"/>
              <a:t>Carrier-class 99.999</a:t>
            </a:r>
            <a:r>
              <a:rPr lang="en-US" sz="1900" dirty="0" smtClean="0"/>
              <a:t>%/Five 9s </a:t>
            </a:r>
            <a:r>
              <a:rPr lang="en-US" sz="1900" dirty="0"/>
              <a:t>availability = </a:t>
            </a:r>
            <a:r>
              <a:rPr lang="en-US" sz="1900" dirty="0" smtClean="0"/>
              <a:t>5 </a:t>
            </a:r>
            <a:r>
              <a:rPr lang="en-US" sz="1900" dirty="0"/>
              <a:t>minutes </a:t>
            </a:r>
            <a:r>
              <a:rPr lang="en-US" sz="1900" dirty="0" smtClean="0"/>
              <a:t>downtime per </a:t>
            </a:r>
            <a:r>
              <a:rPr lang="en-US" sz="1900" dirty="0"/>
              <a:t>year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en-US" sz="1700" dirty="0">
                <a:solidFill>
                  <a:srgbClr val="00529B"/>
                </a:solidFill>
              </a:rPr>
              <a:t>One OLT, one SMF, one ODN splitter and one ONT achieves </a:t>
            </a:r>
            <a:r>
              <a:rPr lang="en-US" sz="1700" dirty="0" smtClean="0">
                <a:solidFill>
                  <a:srgbClr val="00529B"/>
                </a:solidFill>
              </a:rPr>
              <a:t>five 9s</a:t>
            </a:r>
            <a:endParaRPr lang="en-US" sz="1700" dirty="0">
              <a:solidFill>
                <a:srgbClr val="00529B"/>
              </a:solidFill>
            </a:endParaRP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en-US" sz="1700" dirty="0">
                <a:solidFill>
                  <a:srgbClr val="00529B"/>
                </a:solidFill>
              </a:rPr>
              <a:t>Equipment redundancy </a:t>
            </a:r>
          </a:p>
          <a:p>
            <a:pPr lvl="2">
              <a:spcBef>
                <a:spcPts val="200"/>
              </a:spcBef>
              <a:spcAft>
                <a:spcPts val="200"/>
              </a:spcAft>
            </a:pPr>
            <a:r>
              <a:rPr lang="en-US" sz="1500" dirty="0"/>
              <a:t>Common control, Ethernet switch units, network connectivity, power &amp; fans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en-US" sz="1700" dirty="0">
                <a:solidFill>
                  <a:srgbClr val="00529B"/>
                </a:solidFill>
              </a:rPr>
              <a:t>On average, a business loses $5,600 per minute in an LAN </a:t>
            </a:r>
            <a:r>
              <a:rPr lang="en-US" sz="1700" dirty="0" smtClean="0">
                <a:solidFill>
                  <a:srgbClr val="00529B"/>
                </a:solidFill>
              </a:rPr>
              <a:t>outage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dirty="0" smtClean="0"/>
              <a:t>Network redundancy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en-US" sz="1700" dirty="0" smtClean="0">
                <a:solidFill>
                  <a:srgbClr val="00529B"/>
                </a:solidFill>
              </a:rPr>
              <a:t>Dual </a:t>
            </a:r>
            <a:r>
              <a:rPr lang="en-US" sz="1700" dirty="0">
                <a:solidFill>
                  <a:srgbClr val="00529B"/>
                </a:solidFill>
              </a:rPr>
              <a:t>homing to core routers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en-US" sz="1700" dirty="0">
                <a:solidFill>
                  <a:srgbClr val="00529B"/>
                </a:solidFill>
              </a:rPr>
              <a:t>Type-B PON redundancy</a:t>
            </a:r>
          </a:p>
          <a:p>
            <a:pPr lvl="2">
              <a:spcBef>
                <a:spcPts val="200"/>
              </a:spcBef>
              <a:spcAft>
                <a:spcPts val="200"/>
              </a:spcAft>
            </a:pPr>
            <a:r>
              <a:rPr lang="en-US" sz="1500" dirty="0"/>
              <a:t>PON ODN redundancy with geographically dispersed OLTs</a:t>
            </a:r>
          </a:p>
          <a:p>
            <a:pPr lvl="2">
              <a:spcBef>
                <a:spcPts val="200"/>
              </a:spcBef>
              <a:spcAft>
                <a:spcPts val="200"/>
              </a:spcAft>
            </a:pPr>
            <a:r>
              <a:rPr lang="en-US" sz="1500" dirty="0"/>
              <a:t>F</a:t>
            </a:r>
            <a:r>
              <a:rPr lang="en-US" sz="1500" dirty="0" smtClean="0"/>
              <a:t>iber </a:t>
            </a:r>
            <a:r>
              <a:rPr lang="en-US" sz="1500" dirty="0"/>
              <a:t>route </a:t>
            </a:r>
            <a:r>
              <a:rPr lang="en-US" sz="1500" dirty="0" smtClean="0"/>
              <a:t>diversity</a:t>
            </a:r>
          </a:p>
          <a:p>
            <a:pPr lvl="2">
              <a:spcBef>
                <a:spcPts val="200"/>
              </a:spcBef>
              <a:spcAft>
                <a:spcPts val="200"/>
              </a:spcAft>
            </a:pPr>
            <a:r>
              <a:rPr lang="en-US" sz="1500" dirty="0" smtClean="0"/>
              <a:t>Achieve 99.9999%/six 9s availability with only 30 seconds network downtime annually</a:t>
            </a:r>
            <a:endParaRPr lang="en-US" sz="1500" dirty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dirty="0"/>
              <a:t>Graceful migration of future technology, fewer </a:t>
            </a:r>
            <a:r>
              <a:rPr lang="en-US" sz="1900" dirty="0" smtClean="0"/>
              <a:t>“rip and replace” </a:t>
            </a:r>
            <a:r>
              <a:rPr lang="en-US" sz="1900" dirty="0"/>
              <a:t>events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en-US" sz="1700" dirty="0">
                <a:solidFill>
                  <a:srgbClr val="00529B"/>
                </a:solidFill>
              </a:rPr>
              <a:t>Analog voice </a:t>
            </a:r>
            <a:r>
              <a:rPr lang="en-US" sz="1700" dirty="0" smtClean="0">
                <a:solidFill>
                  <a:srgbClr val="00529B"/>
                </a:solidFill>
                <a:sym typeface="Wingdings" panose="05000000000000000000" pitchFamily="2" charset="2"/>
              </a:rPr>
              <a:t></a:t>
            </a:r>
            <a:r>
              <a:rPr lang="en-US" sz="1700" dirty="0" smtClean="0">
                <a:solidFill>
                  <a:srgbClr val="00529B"/>
                </a:solidFill>
              </a:rPr>
              <a:t> </a:t>
            </a:r>
            <a:r>
              <a:rPr lang="en-US" sz="1700" dirty="0">
                <a:solidFill>
                  <a:srgbClr val="00529B"/>
                </a:solidFill>
              </a:rPr>
              <a:t>IP voice, and RF video </a:t>
            </a:r>
            <a:r>
              <a:rPr lang="en-US" sz="1700" dirty="0" smtClean="0">
                <a:solidFill>
                  <a:srgbClr val="00529B"/>
                </a:solidFill>
                <a:sym typeface="Wingdings" panose="05000000000000000000" pitchFamily="2" charset="2"/>
              </a:rPr>
              <a:t></a:t>
            </a:r>
            <a:r>
              <a:rPr lang="en-US" sz="1700" dirty="0" smtClean="0">
                <a:solidFill>
                  <a:srgbClr val="00529B"/>
                </a:solidFill>
              </a:rPr>
              <a:t> </a:t>
            </a:r>
            <a:r>
              <a:rPr lang="en-US" sz="1700" dirty="0">
                <a:solidFill>
                  <a:srgbClr val="00529B"/>
                </a:solidFill>
              </a:rPr>
              <a:t>IP video, can be accommodated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en-US" sz="1700" dirty="0">
                <a:solidFill>
                  <a:srgbClr val="00529B"/>
                </a:solidFill>
              </a:rPr>
              <a:t>Single mode fiber infrastructure best future-proof choice today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en-US" sz="1700" dirty="0">
                <a:solidFill>
                  <a:srgbClr val="00529B"/>
                </a:solidFill>
              </a:rPr>
              <a:t>2.4GbE OLT/ONTs can migrate to 10GbE GPON per end-point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878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1700808"/>
            <a:ext cx="8857109" cy="4776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36712" y="1008390"/>
            <a:ext cx="6049963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IE" sz="2800" b="1" dirty="0">
                <a:latin typeface="Arial" charset="0"/>
                <a:ea typeface="ＭＳ Ｐゴシック" pitchFamily="34" charset="-128"/>
                <a:cs typeface="+mn-cs"/>
              </a:rPr>
              <a:t>Reliability - MTBF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328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54623" y="4630664"/>
            <a:ext cx="8435655" cy="127641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943100" lvl="4">
              <a:spcAft>
                <a:spcPts val="600"/>
              </a:spcAft>
              <a:buClr>
                <a:schemeClr val="folHlink"/>
              </a:buClr>
              <a:buSzPct val="125000"/>
              <a:defRPr/>
            </a:pPr>
            <a:endParaRPr lang="en-US" sz="1200" dirty="0">
              <a:solidFill>
                <a:srgbClr val="0C2E82"/>
              </a:solidFill>
            </a:endParaRPr>
          </a:p>
        </p:txBody>
      </p:sp>
      <p:sp>
        <p:nvSpPr>
          <p:cNvPr id="4" name="Title 9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smtClean="0"/>
              <a:t>Availability and Resiliency</a:t>
            </a:r>
            <a:endParaRPr lang="en-US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87178" y="940665"/>
            <a:ext cx="8756822" cy="2333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smtClean="0"/>
              <a:t>Availability and Resiliency 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en-US" sz="1800" smtClean="0">
                <a:solidFill>
                  <a:srgbClr val="0C2E82"/>
                </a:solidFill>
              </a:rPr>
              <a:t>OLTs have redundant power, cooling,  logic/switching cards and backplanes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en-US" sz="1800" smtClean="0">
                <a:solidFill>
                  <a:srgbClr val="0C2E82"/>
                </a:solidFill>
              </a:rPr>
              <a:t>OLT/ONT typically 5-9s (99.999%</a:t>
            </a:r>
            <a:r>
              <a:rPr lang="en-US" sz="1800" smtClean="0"/>
              <a:t>) </a:t>
            </a:r>
            <a:r>
              <a:rPr lang="en-US" sz="1800" smtClean="0">
                <a:solidFill>
                  <a:srgbClr val="0C2E82"/>
                </a:solidFill>
              </a:rPr>
              <a:t>available (5.25 minutes down time annually)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endParaRPr lang="en-US" sz="1800" dirty="0" err="1">
              <a:solidFill>
                <a:srgbClr val="0C2E8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124" y="3329191"/>
            <a:ext cx="2477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i="1" u="sng" dirty="0" smtClean="0">
                <a:latin typeface="+mj-lt"/>
              </a:rPr>
              <a:t>Source</a:t>
            </a:r>
            <a:r>
              <a:rPr lang="en-US" sz="1000" i="1" dirty="0" smtClean="0">
                <a:latin typeface="+mj-lt"/>
              </a:rPr>
              <a:t>:  Cisco Enterprise Campus 3.0 Architecture: Overview and Framework</a:t>
            </a:r>
            <a:endParaRPr lang="en-US" sz="1000" i="1" dirty="0">
              <a:latin typeface="+mj-lt"/>
            </a:endParaRPr>
          </a:p>
        </p:txBody>
      </p:sp>
      <p:cxnSp>
        <p:nvCxnSpPr>
          <p:cNvPr id="10" name="AutoShape 54"/>
          <p:cNvCxnSpPr>
            <a:cxnSpLocks noChangeShapeType="1"/>
          </p:cNvCxnSpPr>
          <p:nvPr/>
        </p:nvCxnSpPr>
        <p:spPr bwMode="auto">
          <a:xfrm rot="16200000" flipV="1">
            <a:off x="4122122" y="3956966"/>
            <a:ext cx="457200" cy="1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11" name="AutoShape 54"/>
          <p:cNvCxnSpPr>
            <a:cxnSpLocks noChangeShapeType="1"/>
          </p:cNvCxnSpPr>
          <p:nvPr/>
        </p:nvCxnSpPr>
        <p:spPr bwMode="auto">
          <a:xfrm rot="16200000" flipV="1">
            <a:off x="4152102" y="3092228"/>
            <a:ext cx="457200" cy="1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12" name="AutoShape 54"/>
          <p:cNvCxnSpPr>
            <a:cxnSpLocks noChangeShapeType="1"/>
          </p:cNvCxnSpPr>
          <p:nvPr/>
        </p:nvCxnSpPr>
        <p:spPr bwMode="auto">
          <a:xfrm flipH="1">
            <a:off x="5348817" y="3166842"/>
            <a:ext cx="333375" cy="1587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13" name="AutoShape 54"/>
          <p:cNvCxnSpPr>
            <a:cxnSpLocks noChangeShapeType="1"/>
          </p:cNvCxnSpPr>
          <p:nvPr/>
        </p:nvCxnSpPr>
        <p:spPr bwMode="auto">
          <a:xfrm flipH="1">
            <a:off x="3056727" y="3166842"/>
            <a:ext cx="333375" cy="1587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14" name="AutoShape 54"/>
          <p:cNvCxnSpPr>
            <a:cxnSpLocks noChangeShapeType="1"/>
          </p:cNvCxnSpPr>
          <p:nvPr/>
        </p:nvCxnSpPr>
        <p:spPr bwMode="auto">
          <a:xfrm rot="10800000" flipV="1">
            <a:off x="3001607" y="2432019"/>
            <a:ext cx="2666999" cy="1587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sp>
        <p:nvSpPr>
          <p:cNvPr id="15" name="TextBox 14"/>
          <p:cNvSpPr txBox="1"/>
          <p:nvPr/>
        </p:nvSpPr>
        <p:spPr>
          <a:xfrm>
            <a:off x="1499381" y="4257336"/>
            <a:ext cx="60542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>
                <a:solidFill>
                  <a:srgbClr val="C00000"/>
                </a:solidFill>
              </a:rPr>
              <a:t>This architecture requires the use of </a:t>
            </a:r>
            <a:r>
              <a:rPr lang="en-US" sz="1200" i="1" u="sng" dirty="0" smtClean="0">
                <a:solidFill>
                  <a:srgbClr val="C00000"/>
                </a:solidFill>
              </a:rPr>
              <a:t>two fiber NIC cards </a:t>
            </a:r>
            <a:r>
              <a:rPr lang="en-US" sz="1200" i="1" dirty="0" smtClean="0">
                <a:solidFill>
                  <a:srgbClr val="C00000"/>
                </a:solidFill>
              </a:rPr>
              <a:t>in each end user workstation </a:t>
            </a:r>
            <a:endParaRPr lang="en-US" sz="1200" i="1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30252" y="4614898"/>
            <a:ext cx="61233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+mj-lt"/>
              </a:rPr>
              <a:t>OLAN Reliability = &gt; 99.999% (5.25 downtime Minutes/Year)  </a:t>
            </a:r>
            <a:endParaRPr lang="en-US" sz="1200" b="1" dirty="0">
              <a:latin typeface="+mj-lt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rot="5400000" flipH="1" flipV="1">
            <a:off x="5454307" y="4171344"/>
            <a:ext cx="228600" cy="762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AutoShape 54"/>
          <p:cNvCxnSpPr>
            <a:cxnSpLocks noChangeShapeType="1"/>
          </p:cNvCxnSpPr>
          <p:nvPr/>
        </p:nvCxnSpPr>
        <p:spPr bwMode="auto">
          <a:xfrm flipH="1">
            <a:off x="6613044" y="5342128"/>
            <a:ext cx="333375" cy="1587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9" name="AutoShape 54"/>
          <p:cNvCxnSpPr>
            <a:cxnSpLocks noChangeShapeType="1"/>
          </p:cNvCxnSpPr>
          <p:nvPr/>
        </p:nvCxnSpPr>
        <p:spPr bwMode="auto">
          <a:xfrm flipH="1">
            <a:off x="2259941" y="5372109"/>
            <a:ext cx="333375" cy="1587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pic>
        <p:nvPicPr>
          <p:cNvPr id="20" name="Picture 2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6173" y="5223997"/>
            <a:ext cx="381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69173" y="5202762"/>
            <a:ext cx="381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2607" y="2296972"/>
            <a:ext cx="30697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6807" y="2239822"/>
            <a:ext cx="381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668607" y="2239822"/>
            <a:ext cx="381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6830" y="2296972"/>
            <a:ext cx="30697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2082" y="2296972"/>
            <a:ext cx="382874" cy="24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26"/>
          <p:cNvSpPr txBox="1"/>
          <p:nvPr/>
        </p:nvSpPr>
        <p:spPr>
          <a:xfrm>
            <a:off x="2620607" y="1992172"/>
            <a:ext cx="3429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Reliability = &gt; 99.938% (325 downtime Minutes/Year)  </a:t>
            </a:r>
            <a:endParaRPr lang="en-US" sz="1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pic>
        <p:nvPicPr>
          <p:cNvPr id="28" name="Picture 2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4302" y="2958879"/>
            <a:ext cx="381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676102" y="2958879"/>
            <a:ext cx="381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AutoShape 54"/>
          <p:cNvCxnSpPr>
            <a:cxnSpLocks noChangeShapeType="1"/>
            <a:stCxn id="55" idx="1"/>
            <a:endCxn id="54" idx="1"/>
          </p:cNvCxnSpPr>
          <p:nvPr/>
        </p:nvCxnSpPr>
        <p:spPr bwMode="auto">
          <a:xfrm flipH="1">
            <a:off x="3390102" y="2910012"/>
            <a:ext cx="799475" cy="220317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31" name="AutoShape 54"/>
          <p:cNvCxnSpPr>
            <a:cxnSpLocks noChangeShapeType="1"/>
            <a:stCxn id="56" idx="1"/>
            <a:endCxn id="54" idx="1"/>
          </p:cNvCxnSpPr>
          <p:nvPr/>
        </p:nvCxnSpPr>
        <p:spPr bwMode="auto">
          <a:xfrm flipH="1" flipV="1">
            <a:off x="3390102" y="3130329"/>
            <a:ext cx="799475" cy="144118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32" name="AutoShape 54"/>
          <p:cNvCxnSpPr>
            <a:cxnSpLocks noChangeShapeType="1"/>
          </p:cNvCxnSpPr>
          <p:nvPr/>
        </p:nvCxnSpPr>
        <p:spPr bwMode="auto">
          <a:xfrm flipH="1" flipV="1">
            <a:off x="4482511" y="2880032"/>
            <a:ext cx="806807" cy="241852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33" name="AutoShape 54"/>
          <p:cNvCxnSpPr>
            <a:cxnSpLocks noChangeShapeType="1"/>
          </p:cNvCxnSpPr>
          <p:nvPr/>
        </p:nvCxnSpPr>
        <p:spPr bwMode="auto">
          <a:xfrm flipH="1">
            <a:off x="4490006" y="3161096"/>
            <a:ext cx="814082" cy="135836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34" name="AutoShape 54"/>
          <p:cNvCxnSpPr>
            <a:cxnSpLocks noChangeShapeType="1"/>
          </p:cNvCxnSpPr>
          <p:nvPr/>
        </p:nvCxnSpPr>
        <p:spPr bwMode="auto">
          <a:xfrm rot="10800000">
            <a:off x="3512522" y="3728369"/>
            <a:ext cx="762000" cy="457198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35" name="AutoShape 54"/>
          <p:cNvCxnSpPr>
            <a:cxnSpLocks noChangeShapeType="1"/>
          </p:cNvCxnSpPr>
          <p:nvPr/>
        </p:nvCxnSpPr>
        <p:spPr bwMode="auto">
          <a:xfrm rot="10800000" flipV="1">
            <a:off x="3512522" y="3774586"/>
            <a:ext cx="762000" cy="381000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36" name="AutoShape 54"/>
          <p:cNvCxnSpPr>
            <a:cxnSpLocks noChangeShapeType="1"/>
          </p:cNvCxnSpPr>
          <p:nvPr/>
        </p:nvCxnSpPr>
        <p:spPr bwMode="auto">
          <a:xfrm rot="10800000">
            <a:off x="4381954" y="3750852"/>
            <a:ext cx="761998" cy="381000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37" name="AutoShape 54"/>
          <p:cNvCxnSpPr>
            <a:cxnSpLocks noChangeShapeType="1"/>
          </p:cNvCxnSpPr>
          <p:nvPr/>
        </p:nvCxnSpPr>
        <p:spPr bwMode="auto">
          <a:xfrm rot="10800000" flipV="1">
            <a:off x="4426922" y="3728365"/>
            <a:ext cx="762000" cy="457202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38" name="AutoShape 54"/>
          <p:cNvCxnSpPr>
            <a:cxnSpLocks noChangeShapeType="1"/>
            <a:stCxn id="44" idx="1"/>
          </p:cNvCxnSpPr>
          <p:nvPr/>
        </p:nvCxnSpPr>
        <p:spPr bwMode="auto">
          <a:xfrm flipH="1">
            <a:off x="2979122" y="3766467"/>
            <a:ext cx="381000" cy="152400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39" name="AutoShape 54"/>
          <p:cNvCxnSpPr>
            <a:cxnSpLocks noChangeShapeType="1"/>
            <a:stCxn id="43" idx="1"/>
          </p:cNvCxnSpPr>
          <p:nvPr/>
        </p:nvCxnSpPr>
        <p:spPr bwMode="auto">
          <a:xfrm flipH="1" flipV="1">
            <a:off x="2979122" y="3995066"/>
            <a:ext cx="381000" cy="152401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40" name="AutoShape 54"/>
          <p:cNvCxnSpPr>
            <a:cxnSpLocks noChangeShapeType="1"/>
          </p:cNvCxnSpPr>
          <p:nvPr/>
        </p:nvCxnSpPr>
        <p:spPr bwMode="auto">
          <a:xfrm rot="10800000">
            <a:off x="3588722" y="3728367"/>
            <a:ext cx="1524000" cy="1588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41" name="AutoShape 54"/>
          <p:cNvCxnSpPr>
            <a:cxnSpLocks noChangeShapeType="1"/>
          </p:cNvCxnSpPr>
          <p:nvPr/>
        </p:nvCxnSpPr>
        <p:spPr bwMode="auto">
          <a:xfrm rot="10800000">
            <a:off x="3512522" y="4185567"/>
            <a:ext cx="1524000" cy="1588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59597" y="3635602"/>
            <a:ext cx="382874" cy="24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0122" y="4033167"/>
            <a:ext cx="30697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0122" y="3652167"/>
            <a:ext cx="30697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4345" y="4033167"/>
            <a:ext cx="30697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4345" y="3652167"/>
            <a:ext cx="30697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59597" y="4033167"/>
            <a:ext cx="382874" cy="24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8" name="AutoShape 54"/>
          <p:cNvCxnSpPr>
            <a:cxnSpLocks noChangeShapeType="1"/>
            <a:endCxn id="46" idx="3"/>
          </p:cNvCxnSpPr>
          <p:nvPr/>
        </p:nvCxnSpPr>
        <p:spPr bwMode="auto">
          <a:xfrm flipH="1" flipV="1">
            <a:off x="5341322" y="3766467"/>
            <a:ext cx="388028" cy="114300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cxnSp>
        <p:nvCxnSpPr>
          <p:cNvPr id="49" name="AutoShape 54"/>
          <p:cNvCxnSpPr>
            <a:cxnSpLocks noChangeShapeType="1"/>
            <a:endCxn id="45" idx="3"/>
          </p:cNvCxnSpPr>
          <p:nvPr/>
        </p:nvCxnSpPr>
        <p:spPr bwMode="auto">
          <a:xfrm flipH="1">
            <a:off x="5341322" y="4033167"/>
            <a:ext cx="388028" cy="114300"/>
          </a:xfrm>
          <a:prstGeom prst="straightConnector1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</p:cxnSp>
      <p:sp>
        <p:nvSpPr>
          <p:cNvPr id="50" name="TextBox 49"/>
          <p:cNvSpPr txBox="1"/>
          <p:nvPr/>
        </p:nvSpPr>
        <p:spPr>
          <a:xfrm>
            <a:off x="2628102" y="2541208"/>
            <a:ext cx="3429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Reliability = &gt; 99.961% (204 downtime Minutes/Year)  </a:t>
            </a:r>
            <a:endParaRPr lang="en-US" sz="1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598122" y="3405946"/>
            <a:ext cx="3581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Reliability = &gt; 99.9999% (30 downtime Seconds/Year)  </a:t>
            </a:r>
            <a:endParaRPr lang="en-US" sz="1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cxnSp>
        <p:nvCxnSpPr>
          <p:cNvPr id="52" name="Straight Arrow Connector 51"/>
          <p:cNvCxnSpPr/>
          <p:nvPr/>
        </p:nvCxnSpPr>
        <p:spPr>
          <a:xfrm rot="16200000" flipV="1">
            <a:off x="3051384" y="4125361"/>
            <a:ext cx="228600" cy="1524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1800" y="3032593"/>
            <a:ext cx="284733" cy="21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0102" y="3016029"/>
            <a:ext cx="30697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9577" y="2787429"/>
            <a:ext cx="382874" cy="24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9577" y="3151864"/>
            <a:ext cx="382874" cy="24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2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646122" y="3823617"/>
            <a:ext cx="381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2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4322" y="3823617"/>
            <a:ext cx="381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9" name="Straight Connector 58"/>
          <p:cNvCxnSpPr/>
          <p:nvPr/>
        </p:nvCxnSpPr>
        <p:spPr>
          <a:xfrm>
            <a:off x="3440174" y="5196827"/>
            <a:ext cx="228600" cy="15240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rot="10800000" flipV="1">
            <a:off x="3440174" y="5349227"/>
            <a:ext cx="228600" cy="15240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10800000" flipV="1">
            <a:off x="5539658" y="5204322"/>
            <a:ext cx="228600" cy="15240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5539658" y="5356722"/>
            <a:ext cx="228600" cy="15240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2830573" y="5356722"/>
            <a:ext cx="1143469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5192773" y="5338728"/>
            <a:ext cx="1143469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6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773" y="5206896"/>
            <a:ext cx="768616" cy="32426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573" y="5187020"/>
            <a:ext cx="768616" cy="324260"/>
          </a:xfrm>
          <a:prstGeom prst="rect">
            <a:avLst/>
          </a:prstGeom>
        </p:spPr>
      </p:pic>
      <p:pic>
        <p:nvPicPr>
          <p:cNvPr id="67" name="Picture 64" descr="splitte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2574" y="5273027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Picture 64" descr="splitte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63458" y="5280522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" name="Picture 68" descr="1150E_Front-View_GPON-OLAN.jpg"/>
          <p:cNvPicPr>
            <a:picLocks noChangeAspect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3756" y="4856226"/>
            <a:ext cx="1405828" cy="1025734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6125525" y="2191118"/>
            <a:ext cx="12747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C00000"/>
                </a:solidFill>
              </a:rPr>
              <a:t>~ 5.4 hours</a:t>
            </a:r>
            <a:endParaRPr lang="en-US" sz="1600" b="1" dirty="0">
              <a:solidFill>
                <a:srgbClr val="C00000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133551" y="2900649"/>
            <a:ext cx="12747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C00000"/>
                </a:solidFill>
              </a:rPr>
              <a:t>~ 3.5 hours</a:t>
            </a:r>
            <a:endParaRPr lang="en-US" sz="1600" b="1" dirty="0">
              <a:solidFill>
                <a:srgbClr val="C00000"/>
              </a:solidFill>
            </a:endParaRPr>
          </a:p>
        </p:txBody>
      </p:sp>
      <p:sp>
        <p:nvSpPr>
          <p:cNvPr id="72" name="Freeform 71"/>
          <p:cNvSpPr/>
          <p:nvPr/>
        </p:nvSpPr>
        <p:spPr>
          <a:xfrm>
            <a:off x="115656" y="5993336"/>
            <a:ext cx="8913342" cy="467836"/>
          </a:xfrm>
          <a:custGeom>
            <a:avLst/>
            <a:gdLst>
              <a:gd name="connsiteX0" fmla="*/ 0 w 6499324"/>
              <a:gd name="connsiteY0" fmla="*/ 0 h 634607"/>
              <a:gd name="connsiteX1" fmla="*/ 6499324 w 6499324"/>
              <a:gd name="connsiteY1" fmla="*/ 0 h 634607"/>
              <a:gd name="connsiteX2" fmla="*/ 6499324 w 6499324"/>
              <a:gd name="connsiteY2" fmla="*/ 634607 h 634607"/>
              <a:gd name="connsiteX3" fmla="*/ 0 w 6499324"/>
              <a:gd name="connsiteY3" fmla="*/ 634607 h 634607"/>
              <a:gd name="connsiteX4" fmla="*/ 0 w 6499324"/>
              <a:gd name="connsiteY4" fmla="*/ 0 h 634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99324" h="634607">
                <a:moveTo>
                  <a:pt x="0" y="0"/>
                </a:moveTo>
                <a:lnTo>
                  <a:pt x="6499324" y="0"/>
                </a:lnTo>
                <a:lnTo>
                  <a:pt x="6499324" y="634607"/>
                </a:lnTo>
                <a:lnTo>
                  <a:pt x="0" y="634607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3F3F3F"/>
              </a:gs>
              <a:gs pos="80000">
                <a:schemeClr val="accent5">
                  <a:hueOff val="2823784"/>
                  <a:satOff val="-73730"/>
                  <a:lumOff val="8824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2823784"/>
                  <a:satOff val="-73730"/>
                  <a:lumOff val="8824"/>
                  <a:alphaOff val="0"/>
                  <a:shade val="94000"/>
                  <a:satMod val="135000"/>
                </a:schemeClr>
              </a:gs>
            </a:gsLst>
          </a:gra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2823784"/>
              <a:satOff val="-73730"/>
              <a:lumOff val="8824"/>
              <a:alphaOff val="0"/>
            </a:schemeClr>
          </a:fillRef>
          <a:effectRef idx="2">
            <a:schemeClr val="accent5">
              <a:hueOff val="2823784"/>
              <a:satOff val="-73730"/>
              <a:lumOff val="882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5720" tIns="45720" rIns="45720" bIns="45720" numCol="1" spcCol="1270" anchor="ctr" anchorCtr="0">
            <a:noAutofit/>
          </a:bodyPr>
          <a:lstStyle/>
          <a:p>
            <a:pPr lvl="0" algn="ctr" defTabSz="800100">
              <a:spcBef>
                <a:spcPct val="0"/>
              </a:spcBef>
            </a:pPr>
            <a:r>
              <a:rPr lang="en-US" sz="1600" b="1" i="1" dirty="0"/>
              <a:t>5-9s/5mins with less equipment and 6-9s/30seconds using Type-B PON </a:t>
            </a:r>
            <a:r>
              <a:rPr lang="en-US" sz="1600" b="1" i="1" dirty="0" smtClean="0"/>
              <a:t>redundancy!</a:t>
            </a:r>
            <a:endParaRPr lang="en-US" sz="1600" b="1" i="1" dirty="0"/>
          </a:p>
        </p:txBody>
      </p:sp>
      <p:sp>
        <p:nvSpPr>
          <p:cNvPr id="73" name="TextBox 72"/>
          <p:cNvSpPr txBox="1"/>
          <p:nvPr/>
        </p:nvSpPr>
        <p:spPr>
          <a:xfrm>
            <a:off x="872936" y="2205560"/>
            <a:ext cx="16809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>
                <a:latin typeface="+mj-lt"/>
              </a:rPr>
              <a:t>Legacy</a:t>
            </a:r>
          </a:p>
          <a:p>
            <a:pPr algn="r"/>
            <a:r>
              <a:rPr lang="en-US" sz="1400" b="1" dirty="0" smtClean="0">
                <a:latin typeface="+mj-lt"/>
              </a:rPr>
              <a:t>Copper</a:t>
            </a:r>
          </a:p>
          <a:p>
            <a:pPr algn="r"/>
            <a:r>
              <a:rPr lang="en-US" sz="1400" b="1" dirty="0" smtClean="0">
                <a:latin typeface="+mj-lt"/>
              </a:rPr>
              <a:t>Based</a:t>
            </a:r>
          </a:p>
          <a:p>
            <a:pPr algn="r"/>
            <a:r>
              <a:rPr lang="en-US" sz="1400" b="1" dirty="0" smtClean="0">
                <a:latin typeface="+mj-lt"/>
              </a:rPr>
              <a:t>LAN</a:t>
            </a:r>
            <a:endParaRPr lang="en-US" sz="1400" b="1" dirty="0">
              <a:latin typeface="+mj-lt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807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/>
      <p:bldP spid="7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5" name="AutoShape 18"/>
          <p:cNvSpPr>
            <a:spLocks noChangeArrowheads="1"/>
          </p:cNvSpPr>
          <p:nvPr/>
        </p:nvSpPr>
        <p:spPr bwMode="auto">
          <a:xfrm>
            <a:off x="5849938" y="968375"/>
            <a:ext cx="2481262" cy="49244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6DFFA"/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prstShdw prst="shdw17" dist="45791" dir="2021404">
              <a:schemeClr val="accent1"/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49186" name="AutoShape 17"/>
          <p:cNvSpPr>
            <a:spLocks noChangeArrowheads="1"/>
          </p:cNvSpPr>
          <p:nvPr/>
        </p:nvSpPr>
        <p:spPr bwMode="auto">
          <a:xfrm>
            <a:off x="609600" y="968375"/>
            <a:ext cx="4773613" cy="49244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prstShdw prst="shdw17" dist="35921" dir="2700000">
              <a:schemeClr val="accent1"/>
            </a:prstShdw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349187" name="Picture 10" descr="ZHONE-HORIZ-TAG-4C-RG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6725" y="361950"/>
            <a:ext cx="218757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9188" name="Picture 4" descr="MXK_front_hr_new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50" y="1273175"/>
            <a:ext cx="4495800" cy="364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9189" name="Rectangle 2"/>
          <p:cNvSpPr>
            <a:spLocks/>
          </p:cNvSpPr>
          <p:nvPr/>
        </p:nvSpPr>
        <p:spPr bwMode="auto">
          <a:xfrm>
            <a:off x="2990850" y="120650"/>
            <a:ext cx="6048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2000" b="1">
                <a:solidFill>
                  <a:schemeClr val="accent1"/>
                </a:solidFill>
                <a:latin typeface="Tahoma" pitchFamily="34" charset="0"/>
              </a:rPr>
              <a:t>FiberLAN Access Concentrator Chassis</a:t>
            </a:r>
            <a:br>
              <a:rPr lang="en-US" sz="2000" b="1">
                <a:solidFill>
                  <a:schemeClr val="accent1"/>
                </a:solidFill>
                <a:latin typeface="Tahoma" pitchFamily="34" charset="0"/>
              </a:rPr>
            </a:br>
            <a:r>
              <a:rPr lang="en-US" sz="1400" b="1">
                <a:solidFill>
                  <a:srgbClr val="EEA420"/>
                </a:solidFill>
                <a:latin typeface="Tahoma" pitchFamily="34" charset="0"/>
              </a:rPr>
              <a:t>MXK 823, 819, 319, 198, 194</a:t>
            </a:r>
          </a:p>
        </p:txBody>
      </p:sp>
      <p:sp>
        <p:nvSpPr>
          <p:cNvPr id="7175" name="Text Box 8"/>
          <p:cNvSpPr txBox="1">
            <a:spLocks noChangeArrowheads="1"/>
          </p:cNvSpPr>
          <p:nvPr/>
        </p:nvSpPr>
        <p:spPr bwMode="auto">
          <a:xfrm>
            <a:off x="5849938" y="1541463"/>
            <a:ext cx="1751012" cy="39687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buFontTx/>
              <a:buBlip>
                <a:blip r:embed="rId5"/>
              </a:buBlip>
              <a:defRPr/>
            </a:pPr>
            <a:r>
              <a:rPr lang="en-US" sz="2000" b="1">
                <a:solidFill>
                  <a:srgbClr val="0066FF"/>
                </a:solidFill>
                <a:latin typeface="Tahoma" pitchFamily="34" charset="0"/>
                <a:cs typeface="ＭＳ Ｐゴシック" charset="0"/>
              </a:rPr>
              <a:t> Scalability</a:t>
            </a:r>
          </a:p>
        </p:txBody>
      </p:sp>
      <p:sp>
        <p:nvSpPr>
          <p:cNvPr id="7176" name="Text Box 9"/>
          <p:cNvSpPr txBox="1">
            <a:spLocks noChangeArrowheads="1"/>
          </p:cNvSpPr>
          <p:nvPr/>
        </p:nvSpPr>
        <p:spPr bwMode="auto">
          <a:xfrm>
            <a:off x="5849938" y="2095500"/>
            <a:ext cx="2481262" cy="39687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buFontTx/>
              <a:buBlip>
                <a:blip r:embed="rId5"/>
              </a:buBlip>
              <a:defRPr/>
            </a:pPr>
            <a:r>
              <a:rPr lang="en-US" sz="2000" b="1">
                <a:solidFill>
                  <a:srgbClr val="5BAADB"/>
                </a:solidFill>
                <a:latin typeface="Tahoma" pitchFamily="34" charset="0"/>
                <a:cs typeface="ＭＳ Ｐゴシック" charset="0"/>
              </a:rPr>
              <a:t> High Bandwidth</a:t>
            </a:r>
          </a:p>
        </p:txBody>
      </p:sp>
      <p:sp>
        <p:nvSpPr>
          <p:cNvPr id="7177" name="Text Box 10"/>
          <p:cNvSpPr txBox="1">
            <a:spLocks noChangeArrowheads="1"/>
          </p:cNvSpPr>
          <p:nvPr/>
        </p:nvSpPr>
        <p:spPr bwMode="auto">
          <a:xfrm>
            <a:off x="5849938" y="2651125"/>
            <a:ext cx="1962150" cy="39687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buFontTx/>
              <a:buBlip>
                <a:blip r:embed="rId5"/>
              </a:buBlip>
              <a:defRPr/>
            </a:pPr>
            <a:r>
              <a:rPr lang="en-US" sz="2000" b="1">
                <a:solidFill>
                  <a:srgbClr val="0066FF"/>
                </a:solidFill>
                <a:latin typeface="Tahoma" pitchFamily="34" charset="0"/>
                <a:cs typeface="ＭＳ Ｐゴシック" charset="0"/>
              </a:rPr>
              <a:t> Intelligence</a:t>
            </a:r>
          </a:p>
        </p:txBody>
      </p:sp>
      <p:sp>
        <p:nvSpPr>
          <p:cNvPr id="7178" name="Text Box 11"/>
          <p:cNvSpPr txBox="1">
            <a:spLocks noChangeArrowheads="1"/>
          </p:cNvSpPr>
          <p:nvPr/>
        </p:nvSpPr>
        <p:spPr bwMode="auto">
          <a:xfrm>
            <a:off x="5849938" y="3205163"/>
            <a:ext cx="2382837" cy="39687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buFontTx/>
              <a:buBlip>
                <a:blip r:embed="rId5"/>
              </a:buBlip>
              <a:defRPr/>
            </a:pPr>
            <a:r>
              <a:rPr lang="en-US" sz="2000" b="1">
                <a:solidFill>
                  <a:srgbClr val="5BAADB"/>
                </a:solidFill>
                <a:latin typeface="Tahoma" pitchFamily="34" charset="0"/>
                <a:cs typeface="ＭＳ Ｐゴシック" charset="0"/>
              </a:rPr>
              <a:t> High Reliability</a:t>
            </a:r>
          </a:p>
        </p:txBody>
      </p:sp>
      <p:sp>
        <p:nvSpPr>
          <p:cNvPr id="7179" name="Text Box 12"/>
          <p:cNvSpPr txBox="1">
            <a:spLocks noChangeArrowheads="1"/>
          </p:cNvSpPr>
          <p:nvPr/>
        </p:nvSpPr>
        <p:spPr bwMode="auto">
          <a:xfrm>
            <a:off x="5849938" y="3760788"/>
            <a:ext cx="1663700" cy="39687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buFontTx/>
              <a:buBlip>
                <a:blip r:embed="rId5"/>
              </a:buBlip>
              <a:defRPr/>
            </a:pPr>
            <a:r>
              <a:rPr lang="en-US" sz="2000" b="1">
                <a:solidFill>
                  <a:srgbClr val="0066FF"/>
                </a:solidFill>
                <a:latin typeface="Tahoma" pitchFamily="34" charset="0"/>
                <a:cs typeface="ＭＳ Ｐゴシック" charset="0"/>
              </a:rPr>
              <a:t> Efficiency</a:t>
            </a:r>
          </a:p>
        </p:txBody>
      </p:sp>
      <p:sp>
        <p:nvSpPr>
          <p:cNvPr id="7180" name="Text Box 13"/>
          <p:cNvSpPr txBox="1">
            <a:spLocks noChangeArrowheads="1"/>
          </p:cNvSpPr>
          <p:nvPr/>
        </p:nvSpPr>
        <p:spPr bwMode="auto">
          <a:xfrm>
            <a:off x="5849938" y="4314825"/>
            <a:ext cx="1479550" cy="39687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buFontTx/>
              <a:buBlip>
                <a:blip r:embed="rId5"/>
              </a:buBlip>
              <a:defRPr/>
            </a:pPr>
            <a:r>
              <a:rPr lang="en-US" sz="2000" b="1">
                <a:solidFill>
                  <a:srgbClr val="5BAADB"/>
                </a:solidFill>
                <a:latin typeface="Tahoma" pitchFamily="34" charset="0"/>
                <a:cs typeface="ＭＳ Ｐゴシック" charset="0"/>
              </a:rPr>
              <a:t> Security</a:t>
            </a:r>
          </a:p>
        </p:txBody>
      </p:sp>
      <p:sp>
        <p:nvSpPr>
          <p:cNvPr id="7181" name="Text Box 14"/>
          <p:cNvSpPr txBox="1">
            <a:spLocks noChangeArrowheads="1"/>
          </p:cNvSpPr>
          <p:nvPr/>
        </p:nvSpPr>
        <p:spPr bwMode="auto">
          <a:xfrm>
            <a:off x="5849938" y="4870450"/>
            <a:ext cx="2068512" cy="39687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buFontTx/>
              <a:buBlip>
                <a:blip r:embed="rId5"/>
              </a:buBlip>
              <a:defRPr/>
            </a:pPr>
            <a:r>
              <a:rPr lang="en-US" sz="2000" b="1">
                <a:solidFill>
                  <a:srgbClr val="0066FF"/>
                </a:solidFill>
                <a:latin typeface="Tahoma" pitchFamily="34" charset="0"/>
                <a:cs typeface="ＭＳ Ｐゴシック" charset="0"/>
              </a:rPr>
              <a:t> Performance</a:t>
            </a:r>
          </a:p>
        </p:txBody>
      </p:sp>
      <p:pic>
        <p:nvPicPr>
          <p:cNvPr id="349197" name="Picture 15" descr="MX-198-10GE-TOP_front_hr"/>
          <p:cNvPicPr>
            <a:picLocks noChangeAspect="1" noChangeArrowheads="1"/>
          </p:cNvPicPr>
          <p:nvPr/>
        </p:nvPicPr>
        <p:blipFill>
          <a:blip r:embed="rId6">
            <a:lum bright="12000"/>
          </a:blip>
          <a:srcRect/>
          <a:stretch>
            <a:fillRect/>
          </a:stretch>
        </p:blipFill>
        <p:spPr bwMode="auto">
          <a:xfrm>
            <a:off x="1085850" y="4953000"/>
            <a:ext cx="32115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25934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7" name="Rectangle 2"/>
          <p:cNvSpPr>
            <a:spLocks noGrp="1"/>
          </p:cNvSpPr>
          <p:nvPr>
            <p:ph type="title"/>
          </p:nvPr>
        </p:nvSpPr>
        <p:spPr>
          <a:xfrm>
            <a:off x="179512" y="124970"/>
            <a:ext cx="5919788" cy="156388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Indoor ONTs – 2300 Series</a:t>
            </a:r>
          </a:p>
        </p:txBody>
      </p:sp>
      <p:sp>
        <p:nvSpPr>
          <p:cNvPr id="352258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063625"/>
            <a:ext cx="8061325" cy="219868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2400" smtClean="0"/>
              <a:t>2301 ONT: </a:t>
            </a:r>
          </a:p>
          <a:p>
            <a:r>
              <a:rPr lang="en-US" sz="2000" smtClean="0"/>
              <a:t>CE certification</a:t>
            </a:r>
          </a:p>
          <a:p>
            <a:r>
              <a:rPr lang="en-US" sz="2000" smtClean="0"/>
              <a:t>-EU and -UK models available</a:t>
            </a:r>
          </a:p>
        </p:txBody>
      </p:sp>
      <p:pic>
        <p:nvPicPr>
          <p:cNvPr id="352259" name="Picture 4" descr="ZNID-GPON-2301_1(front logo)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595938" y="3605213"/>
            <a:ext cx="3098800" cy="2324100"/>
          </a:xfrm>
        </p:spPr>
      </p:pic>
      <p:graphicFrame>
        <p:nvGraphicFramePr>
          <p:cNvPr id="188421" name="Group 5"/>
          <p:cNvGraphicFramePr>
            <a:graphicFrameLocks noGrp="1"/>
          </p:cNvGraphicFramePr>
          <p:nvPr>
            <p:ph sz="quarter" idx="3"/>
          </p:nvPr>
        </p:nvGraphicFramePr>
        <p:xfrm>
          <a:off x="609600" y="3478213"/>
          <a:ext cx="4986338" cy="1804988"/>
        </p:xfrm>
        <a:graphic>
          <a:graphicData uri="http://schemas.openxmlformats.org/drawingml/2006/table">
            <a:tbl>
              <a:tblPr/>
              <a:tblGrid>
                <a:gridCol w="1670050"/>
                <a:gridCol w="3316288"/>
              </a:tblGrid>
              <a:tr h="433388">
                <a:tc>
                  <a:txBody>
                    <a:bodyPr/>
                    <a:lstStyle/>
                    <a:p>
                      <a:pPr marL="342900" marR="0" lvl="0" indent="-342900" algn="ctr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Models Available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Description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ZNID-GPON-2301-00 (planned)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1 GE with no Power Supply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ZNID-GPON-2301-EU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1 GE with EU Power Supply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ZNID-GPON-2301-UK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1 GE with UK Power Supply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788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281" name="Picture 2" descr="2426A CU Closeu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888" y="4958556"/>
            <a:ext cx="4951412" cy="176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3282" name="Picture 3" descr="FE-2426A 41a co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819650"/>
            <a:ext cx="339725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3283" name="Rectangle 4"/>
          <p:cNvSpPr>
            <a:spLocks noGrp="1"/>
          </p:cNvSpPr>
          <p:nvPr>
            <p:ph type="title"/>
          </p:nvPr>
        </p:nvSpPr>
        <p:spPr>
          <a:xfrm>
            <a:off x="603994" y="116632"/>
            <a:ext cx="5919788" cy="149187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Indoor ONTs – 2400A Series</a:t>
            </a:r>
          </a:p>
        </p:txBody>
      </p:sp>
      <p:graphicFrame>
        <p:nvGraphicFramePr>
          <p:cNvPr id="189445" name="Group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3224269"/>
              </p:ext>
            </p:extLst>
          </p:nvPr>
        </p:nvGraphicFramePr>
        <p:xfrm>
          <a:off x="827584" y="1772816"/>
          <a:ext cx="6953250" cy="2929255"/>
        </p:xfrm>
        <a:graphic>
          <a:graphicData uri="http://schemas.openxmlformats.org/drawingml/2006/table">
            <a:tbl>
              <a:tblPr/>
              <a:tblGrid>
                <a:gridCol w="1017587"/>
                <a:gridCol w="695325"/>
                <a:gridCol w="727075"/>
                <a:gridCol w="623888"/>
                <a:gridCol w="1114425"/>
                <a:gridCol w="627062"/>
                <a:gridCol w="739775"/>
                <a:gridCol w="623888"/>
                <a:gridCol w="784225"/>
              </a:tblGrid>
              <a:tr h="131763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Model Group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Uplink Type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Ports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17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1G Fiber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100M Fiber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10/100/1000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 Copper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POTS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GigE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WiFi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RFV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DDD"/>
                    </a:solidFill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2402A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-GPON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2403A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-GPON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Yes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2424A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-GPON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-CU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76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2425A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-GPON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Yes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2426A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-GPON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-CU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Int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22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2427A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-GPON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Int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Yes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2426A-EUR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-GPON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Rem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2427A-EUR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-GPON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Rem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3A7B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Yes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971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5" name="Rectangle 2"/>
          <p:cNvSpPr>
            <a:spLocks noGrp="1"/>
          </p:cNvSpPr>
          <p:nvPr>
            <p:ph type="title"/>
          </p:nvPr>
        </p:nvSpPr>
        <p:spPr>
          <a:xfrm>
            <a:off x="1331640" y="188640"/>
            <a:ext cx="5919788" cy="13478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Indoor ONTs – 2600 Series</a:t>
            </a:r>
          </a:p>
        </p:txBody>
      </p:sp>
      <p:graphicFrame>
        <p:nvGraphicFramePr>
          <p:cNvPr id="298057" name="Group 7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3492099"/>
              </p:ext>
            </p:extLst>
          </p:nvPr>
        </p:nvGraphicFramePr>
        <p:xfrm>
          <a:off x="323234" y="2276872"/>
          <a:ext cx="8453438" cy="4156710"/>
        </p:xfrm>
        <a:graphic>
          <a:graphicData uri="http://schemas.openxmlformats.org/drawingml/2006/table">
            <a:tbl>
              <a:tblPr/>
              <a:tblGrid>
                <a:gridCol w="1485900"/>
                <a:gridCol w="2714625"/>
                <a:gridCol w="1304925"/>
                <a:gridCol w="2947988"/>
              </a:tblGrid>
              <a:tr h="247650">
                <a:tc>
                  <a:txBody>
                    <a:bodyPr/>
                    <a:lstStyle/>
                    <a:p>
                      <a:pPr marL="342900" marR="0" lvl="0" indent="-342900" algn="ctr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Model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Description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Model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Description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ZNID-GPON-2608T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0 POTS, 8 GE with PoE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ZNID-GE-2608T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0 POTS, 8 GE with PoE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ZNID-GPON-2624A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2 POTS, 4 GE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ZNID-GE-2624A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2 POTS, 4 GE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ZNID-GPON-2624P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2 POTS, 4 GE (PoE)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ZNID-GE-2624P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2 POTS, 4 GE (PoE)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ZNID-GPON-2628A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2 POTS, 8 GE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ZNID-GE-2628A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2 POTS, 8 GE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ZNID-GPON-2628P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2 POTS, 8 GE (4 with PoE)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ZNID-GE-2628P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2 POTS, 8 GE (4 with PoE)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ZNID-GPON-2628T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2 POTS, 8 GE with PoE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ZNID-GE-2628T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2 POTS, 8 GE with PoE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ZNID-GPON-2644A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4 POTS, 4 GE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ZNID-GE-2644A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4 POTS, 4 GE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ZNID-GPON-2644P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4 POTS, 4 GE (PoE)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ZNID-GE-2644P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4 POTS, 4 GE (PoE)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ZNID-GPON-2648A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4 POTS, 8 GE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ZNID-GE-2648A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4 POTS, 8 GE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ZNID-GPON-2648P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4 POTS, 8 GE (4 with PoE)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ZNID-GE-2648P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4 POTS, 8 GE (4 with PoE)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ZNID-GPON-2648T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GPON Uplink, 4 POTS, 8 GE with PoE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ZNID-GE-2648T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0" fontAlgn="ctr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5AA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20 km GE Uplink, 4 POTS, 8 GE with </a:t>
                      </a: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"/>
                          <a:ea typeface="Myriad Pro"/>
                          <a:cs typeface="Myriad Pro"/>
                        </a:rPr>
                        <a:t>PoE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46AF"/>
                        </a:solidFill>
                        <a:effectLst/>
                        <a:latin typeface="Myriad Pro"/>
                        <a:ea typeface="Myriad Pro"/>
                        <a:cs typeface="Myriad Pro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4373" name="Text Box 70"/>
          <p:cNvSpPr txBox="1">
            <a:spLocks noChangeArrowheads="1"/>
          </p:cNvSpPr>
          <p:nvPr/>
        </p:nvSpPr>
        <p:spPr bwMode="auto">
          <a:xfrm>
            <a:off x="2047875" y="6613525"/>
            <a:ext cx="7096125" cy="260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r" defTabSz="914400" eaLnBrk="0" hangingPunct="0">
              <a:spcBef>
                <a:spcPct val="20000"/>
              </a:spcBef>
              <a:buClr>
                <a:srgbClr val="F5AA00"/>
              </a:buClr>
            </a:pPr>
            <a:r>
              <a:rPr lang="en-US" sz="1100" b="1">
                <a:latin typeface="Tahoma" pitchFamily="34" charset="0"/>
              </a:rPr>
              <a:t>Model Tip:    26XXA = no PoE;    26XXP = 4 PoE;    26XXT = 8 PoE</a:t>
            </a:r>
          </a:p>
        </p:txBody>
      </p:sp>
      <p:sp>
        <p:nvSpPr>
          <p:cNvPr id="354374" name="Rectangle 71"/>
          <p:cNvSpPr>
            <a:spLocks noChangeArrowheads="1"/>
          </p:cNvSpPr>
          <p:nvPr/>
        </p:nvSpPr>
        <p:spPr bwMode="auto">
          <a:xfrm>
            <a:off x="107504" y="1676399"/>
            <a:ext cx="5837238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defTabSz="914400" eaLnBrk="0" hangingPunct="0">
              <a:spcBef>
                <a:spcPct val="20000"/>
              </a:spcBef>
              <a:buClr>
                <a:srgbClr val="053A7B"/>
              </a:buClr>
              <a:buFont typeface="Arial" charset="0"/>
              <a:buNone/>
            </a:pPr>
            <a:r>
              <a:rPr lang="en-US" sz="2000" dirty="0">
                <a:latin typeface="Tahoma" pitchFamily="34" charset="0"/>
              </a:rPr>
              <a:t>2600A/P/T</a:t>
            </a:r>
          </a:p>
        </p:txBody>
      </p:sp>
      <p:pic>
        <p:nvPicPr>
          <p:cNvPr id="354375" name="Picture 3" descr="2648A left-angl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6256" y="1357312"/>
            <a:ext cx="15367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8643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29" name="Rectangle 2"/>
          <p:cNvSpPr>
            <a:spLocks noGrp="1"/>
          </p:cNvSpPr>
          <p:nvPr>
            <p:ph type="title" idx="4294967295"/>
          </p:nvPr>
        </p:nvSpPr>
        <p:spPr>
          <a:xfrm>
            <a:off x="416346" y="116632"/>
            <a:ext cx="5919788" cy="1333574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zNID</a:t>
            </a:r>
            <a:r>
              <a:rPr lang="en-US" dirty="0" smtClean="0"/>
              <a:t> 2800 Series</a:t>
            </a:r>
            <a:br>
              <a:rPr lang="en-US" dirty="0" smtClean="0"/>
            </a:br>
            <a:r>
              <a:rPr lang="en-US" dirty="0" err="1" smtClean="0"/>
              <a:t>FiberJACK</a:t>
            </a:r>
            <a:r>
              <a:rPr lang="en-US" dirty="0" smtClean="0"/>
              <a:t> ONT’s</a:t>
            </a:r>
          </a:p>
        </p:txBody>
      </p:sp>
      <p:sp>
        <p:nvSpPr>
          <p:cNvPr id="355330" name="Rectangle 3"/>
          <p:cNvSpPr>
            <a:spLocks noGrp="1"/>
          </p:cNvSpPr>
          <p:nvPr>
            <p:ph type="body" sz="half" idx="4294967295"/>
          </p:nvPr>
        </p:nvSpPr>
        <p:spPr>
          <a:xfrm>
            <a:off x="107504" y="1628800"/>
            <a:ext cx="6400800" cy="5045075"/>
          </a:xfrm>
        </p:spPr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sz="2400" dirty="0" err="1" smtClean="0">
                <a:solidFill>
                  <a:srgbClr val="053A7B"/>
                </a:solidFill>
              </a:rPr>
              <a:t>FiberJACK</a:t>
            </a:r>
            <a:r>
              <a:rPr lang="en-US" sz="2400" dirty="0" smtClean="0">
                <a:solidFill>
                  <a:srgbClr val="053A7B"/>
                </a:solidFill>
              </a:rPr>
              <a:t> 2800 Series (Wall-Plate ONT)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rgbClr val="053A7B"/>
                </a:solidFill>
              </a:rPr>
              <a:t>2804P Models</a:t>
            </a: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rgbClr val="053A7B"/>
                </a:solidFill>
              </a:rPr>
              <a:t>GE and GPON (SFF) Optics</a:t>
            </a: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rgbClr val="053A7B"/>
                </a:solidFill>
              </a:rPr>
              <a:t>4 GE LAN ports</a:t>
            </a: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rgbClr val="053A7B"/>
                </a:solidFill>
              </a:rPr>
              <a:t>Full RG functionality (3.0.x SW)</a:t>
            </a: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rgbClr val="053A7B"/>
                </a:solidFill>
              </a:rPr>
              <a:t>LLDP-MED, 802.1X on Secure Access models</a:t>
            </a: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rgbClr val="053A7B"/>
                </a:solidFill>
              </a:rPr>
              <a:t>LED Normal/Min/Dark modes</a:t>
            </a: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rgbClr val="053A7B"/>
                </a:solidFill>
              </a:rPr>
              <a:t>Cover-Off detection switch &amp; alarm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rgbClr val="053A7B"/>
                </a:solidFill>
              </a:rPr>
              <a:t>AC version</a:t>
            </a:r>
            <a:endParaRPr lang="en-US" sz="2400" dirty="0" smtClean="0">
              <a:solidFill>
                <a:srgbClr val="053A7B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rgbClr val="053A7B"/>
                </a:solidFill>
              </a:rPr>
              <a:t>Mounts in standard outlet box in wall</a:t>
            </a: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rgbClr val="053A7B"/>
                </a:solidFill>
              </a:rPr>
              <a:t>100-240 VAC 50/60 Hz  (3-wire pigtail)</a:t>
            </a:r>
          </a:p>
          <a:p>
            <a:pPr lvl="1">
              <a:lnSpc>
                <a:spcPct val="90000"/>
              </a:lnSpc>
            </a:pPr>
            <a:r>
              <a:rPr lang="en-US" sz="1600" dirty="0" err="1" smtClean="0">
                <a:solidFill>
                  <a:srgbClr val="053A7B"/>
                </a:solidFill>
              </a:rPr>
              <a:t>PoE</a:t>
            </a:r>
            <a:r>
              <a:rPr lang="en-US" sz="1600" dirty="0" smtClean="0">
                <a:solidFill>
                  <a:srgbClr val="053A7B"/>
                </a:solidFill>
              </a:rPr>
              <a:t> (20W total power available for delivery)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rgbClr val="053A7B"/>
                </a:solidFill>
              </a:rPr>
              <a:t>DC version</a:t>
            </a:r>
            <a:endParaRPr lang="en-US" sz="2400" dirty="0" smtClean="0">
              <a:solidFill>
                <a:srgbClr val="053A7B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rgbClr val="053A7B"/>
                </a:solidFill>
              </a:rPr>
              <a:t>Outlet box NOT required (Low Voltage / Open Frame)</a:t>
            </a: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rgbClr val="053A7B"/>
                </a:solidFill>
              </a:rPr>
              <a:t>Dual inputs:  2-wire direct power feed – OR –  CAT5 </a:t>
            </a:r>
            <a:r>
              <a:rPr lang="en-US" sz="1600" dirty="0" err="1" smtClean="0">
                <a:solidFill>
                  <a:srgbClr val="053A7B"/>
                </a:solidFill>
              </a:rPr>
              <a:t>PoE</a:t>
            </a:r>
            <a:r>
              <a:rPr lang="en-US" sz="1600" dirty="0" smtClean="0">
                <a:solidFill>
                  <a:srgbClr val="053A7B"/>
                </a:solidFill>
              </a:rPr>
              <a:t> IN</a:t>
            </a:r>
          </a:p>
          <a:p>
            <a:pPr lvl="1">
              <a:lnSpc>
                <a:spcPct val="90000"/>
              </a:lnSpc>
            </a:pPr>
            <a:r>
              <a:rPr lang="en-US" sz="1600" dirty="0" err="1" smtClean="0">
                <a:solidFill>
                  <a:srgbClr val="053A7B"/>
                </a:solidFill>
              </a:rPr>
              <a:t>PoE</a:t>
            </a:r>
            <a:r>
              <a:rPr lang="en-US" sz="1600" dirty="0" smtClean="0">
                <a:solidFill>
                  <a:srgbClr val="053A7B"/>
                </a:solidFill>
              </a:rPr>
              <a:t> (30W total power available for delivery)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rgbClr val="053A7B"/>
                </a:solidFill>
              </a:rPr>
              <a:t>Office/Enterprise/Government markets</a:t>
            </a:r>
          </a:p>
        </p:txBody>
      </p:sp>
      <p:pic>
        <p:nvPicPr>
          <p:cNvPr id="355331" name="Picture 4" descr="28XXONT-00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365945" y="1988840"/>
            <a:ext cx="2794000" cy="4103688"/>
          </a:xfrm>
        </p:spPr>
      </p:pic>
    </p:spTree>
    <p:extLst>
      <p:ext uri="{BB962C8B-B14F-4D97-AF65-F5344CB8AC3E}">
        <p14:creationId xmlns:p14="http://schemas.microsoft.com/office/powerpoint/2010/main" val="408978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US" sz="2400" dirty="0" smtClean="0"/>
              <a:t>Passive Optical LAN </a:t>
            </a:r>
            <a:br>
              <a:rPr lang="en-US" sz="2400" dirty="0" smtClean="0"/>
            </a:br>
            <a:r>
              <a:rPr lang="en-US" sz="2000" b="0" i="0" dirty="0" smtClean="0"/>
              <a:t>Market Adoption</a:t>
            </a:r>
            <a:endParaRPr lang="en-US" sz="2000" b="0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371600"/>
            <a:ext cx="3009900" cy="4648200"/>
          </a:xfrm>
          <a:ln>
            <a:noFill/>
          </a:ln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200" b="1" u="sng" dirty="0" smtClean="0"/>
              <a:t>Federal Government </a:t>
            </a:r>
            <a:r>
              <a:rPr lang="en-US" sz="1200" b="1" u="sng" dirty="0" err="1" smtClean="0"/>
              <a:t>DoD</a:t>
            </a:r>
            <a:r>
              <a:rPr lang="en-US" sz="1200" b="1" u="sng" dirty="0" smtClean="0"/>
              <a:t> / Civilian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 err="1" smtClean="0"/>
              <a:t>Dept</a:t>
            </a:r>
            <a:r>
              <a:rPr lang="en-US" sz="1200" dirty="0" smtClean="0"/>
              <a:t> </a:t>
            </a:r>
            <a:r>
              <a:rPr lang="en-US" sz="1200" dirty="0"/>
              <a:t>Energy Sandia National Lab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 err="1"/>
              <a:t>Dept</a:t>
            </a:r>
            <a:r>
              <a:rPr lang="en-US" sz="1200" dirty="0"/>
              <a:t> Homeland </a:t>
            </a:r>
            <a:r>
              <a:rPr lang="en-US" sz="1200" dirty="0" err="1"/>
              <a:t>Scty</a:t>
            </a:r>
            <a:r>
              <a:rPr lang="en-US" sz="1200" dirty="0"/>
              <a:t> “St </a:t>
            </a:r>
            <a:r>
              <a:rPr lang="en-US" sz="1200" dirty="0" smtClean="0"/>
              <a:t>Elizabeth’s</a:t>
            </a:r>
            <a:r>
              <a:rPr lang="en-US" sz="1200" dirty="0"/>
              <a:t>”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Health &amp; Human Services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Intelligence Agencies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NASA </a:t>
            </a:r>
            <a:r>
              <a:rPr lang="en-US" sz="1200" dirty="0" err="1"/>
              <a:t>Stennis</a:t>
            </a:r>
            <a:r>
              <a:rPr lang="en-US" sz="1200" dirty="0"/>
              <a:t> Space Center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State Department, US AID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US Air Force Andrews AFB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US Air Guard Andrews AFB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US Army Honduras, FT Huachuca 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US Army Reserves South East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USDA Forest Service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US Marine Corps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Camp Pendleton Hospital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MCB Quantico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MCB 29 Palms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Okinawa, Japan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/>
              <a:t>MCD Albany, GA (pending</a:t>
            </a:r>
            <a:r>
              <a:rPr lang="en-US" sz="1200" dirty="0" smtClean="0"/>
              <a:t>)</a:t>
            </a:r>
          </a:p>
          <a:p>
            <a:pPr>
              <a:spcBef>
                <a:spcPts val="400"/>
              </a:spcBef>
              <a:spcAft>
                <a:spcPts val="0"/>
              </a:spcAft>
            </a:pPr>
            <a:r>
              <a:rPr lang="en-US" sz="1200" dirty="0" smtClean="0"/>
              <a:t>Others (unannounced)</a:t>
            </a:r>
            <a:endParaRPr lang="en-US" sz="1200" dirty="0"/>
          </a:p>
          <a:p>
            <a:pPr>
              <a:spcBef>
                <a:spcPts val="0"/>
              </a:spcBef>
            </a:pPr>
            <a:endParaRPr lang="en-US" sz="1200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Tellabs Confidential Proprietary</a:t>
            </a:r>
            <a:endParaRPr lang="en-US">
              <a:solidFill>
                <a:srgbClr val="000000"/>
              </a:solidFill>
            </a:endParaRPr>
          </a:p>
        </p:txBody>
      </p:sp>
      <p:pic>
        <p:nvPicPr>
          <p:cNvPr id="4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5029200"/>
            <a:ext cx="2779713" cy="1517987"/>
          </a:xfrm>
          <a:prstGeom prst="rect">
            <a:avLst/>
          </a:prstGeom>
          <a:noFill/>
          <a:ln w="19050">
            <a:solidFill>
              <a:srgbClr val="00529B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san diego.bmp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12776"/>
            <a:ext cx="2381251" cy="1670546"/>
          </a:xfrm>
          <a:prstGeom prst="rect">
            <a:avLst/>
          </a:prstGeom>
          <a:noFill/>
          <a:ln w="19050">
            <a:solidFill>
              <a:srgbClr val="00529B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DHS-stE.bmp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388" y="5029199"/>
            <a:ext cx="2034305" cy="1517904"/>
          </a:xfrm>
          <a:prstGeom prst="rect">
            <a:avLst/>
          </a:prstGeom>
          <a:noFill/>
          <a:ln w="19050">
            <a:solidFill>
              <a:srgbClr val="00529B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www.tiaonline.org/sites/default/files/pages/photo%2818%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9" y="3609376"/>
            <a:ext cx="4989513" cy="1218756"/>
          </a:xfrm>
          <a:prstGeom prst="rect">
            <a:avLst/>
          </a:prstGeom>
          <a:noFill/>
          <a:ln w="19050">
            <a:solidFill>
              <a:srgbClr val="00529B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3381375" y="1371600"/>
            <a:ext cx="32480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36538" indent="-246063" algn="l" rtl="0" fontAlgn="base">
              <a:spcBef>
                <a:spcPts val="1200"/>
              </a:spcBef>
              <a:spcAft>
                <a:spcPts val="0"/>
              </a:spcAft>
              <a:buClr>
                <a:srgbClr val="747678"/>
              </a:buClr>
              <a:buSzPct val="11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6738" indent="-285750" algn="l" rtl="0" fontAlgn="base">
              <a:spcBef>
                <a:spcPts val="400"/>
              </a:spcBef>
              <a:spcAft>
                <a:spcPts val="0"/>
              </a:spcAft>
              <a:buClr>
                <a:schemeClr val="bg2"/>
              </a:buClr>
              <a:buFont typeface="Arial" charset="0"/>
              <a:buChar char="–"/>
              <a:defRPr sz="1800" kern="1200">
                <a:solidFill>
                  <a:srgbClr val="00529B"/>
                </a:solidFill>
                <a:latin typeface="+mn-lt"/>
                <a:ea typeface="+mn-ea"/>
                <a:cs typeface="+mn-cs"/>
              </a:defRPr>
            </a:lvl2pPr>
            <a:lvl3pPr marL="803275" indent="-228600" algn="l" rtl="0" fontAlgn="base">
              <a:spcBef>
                <a:spcPts val="400"/>
              </a:spcBef>
              <a:spcAft>
                <a:spcPts val="0"/>
              </a:spcAft>
              <a:buClr>
                <a:schemeClr val="bg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3938" indent="-228600" algn="l" rtl="0" fontAlgn="base"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Arial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60475" indent="-228600" algn="l" rtl="0" fontAlgn="base">
              <a:spcBef>
                <a:spcPts val="200"/>
              </a:spcBef>
              <a:spcAft>
                <a:spcPts val="0"/>
              </a:spcAft>
              <a:buClr>
                <a:schemeClr val="bg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z="1200" b="1" u="sng" dirty="0" smtClean="0">
                <a:solidFill>
                  <a:srgbClr val="000000"/>
                </a:solidFill>
              </a:rPr>
              <a:t>Commercial</a:t>
            </a:r>
          </a:p>
          <a:p>
            <a:pPr>
              <a:spcBef>
                <a:spcPts val="200"/>
              </a:spcBef>
            </a:pPr>
            <a:r>
              <a:rPr lang="en-US" sz="1200" dirty="0" smtClean="0"/>
              <a:t>TIA Headquarters</a:t>
            </a:r>
          </a:p>
          <a:p>
            <a:pPr>
              <a:spcBef>
                <a:spcPts val="200"/>
              </a:spcBef>
            </a:pPr>
            <a:r>
              <a:rPr lang="en-US" sz="1200" dirty="0" err="1" smtClean="0"/>
              <a:t>Deltek</a:t>
            </a:r>
            <a:r>
              <a:rPr lang="en-US" sz="1200" dirty="0" smtClean="0"/>
              <a:t> Corporation</a:t>
            </a:r>
          </a:p>
          <a:p>
            <a:pPr>
              <a:spcBef>
                <a:spcPts val="200"/>
              </a:spcBef>
            </a:pPr>
            <a:r>
              <a:rPr lang="en-US" sz="1200" dirty="0" smtClean="0"/>
              <a:t>San Diego Public Library</a:t>
            </a:r>
          </a:p>
          <a:p>
            <a:pPr>
              <a:spcBef>
                <a:spcPts val="200"/>
              </a:spcBef>
            </a:pPr>
            <a:r>
              <a:rPr lang="en-US" sz="1200" dirty="0" err="1" smtClean="0"/>
              <a:t>Schriever</a:t>
            </a:r>
            <a:r>
              <a:rPr lang="en-US" sz="1200" dirty="0" smtClean="0"/>
              <a:t> Air Force Base (housing)</a:t>
            </a:r>
          </a:p>
          <a:p>
            <a:pPr>
              <a:spcBef>
                <a:spcPts val="200"/>
              </a:spcBef>
            </a:pPr>
            <a:r>
              <a:rPr lang="en-US" sz="1200" dirty="0" err="1" smtClean="0"/>
              <a:t>Buccamment</a:t>
            </a:r>
            <a:r>
              <a:rPr lang="en-US" sz="1200" dirty="0" smtClean="0"/>
              <a:t> Bay Resort</a:t>
            </a:r>
          </a:p>
          <a:p>
            <a:pPr>
              <a:spcBef>
                <a:spcPts val="200"/>
              </a:spcBef>
            </a:pPr>
            <a:r>
              <a:rPr lang="en-US" sz="1200" dirty="0" smtClean="0"/>
              <a:t>Others (unannounced)</a:t>
            </a:r>
          </a:p>
          <a:p>
            <a:pPr lvl="1">
              <a:spcBef>
                <a:spcPts val="200"/>
              </a:spcBef>
              <a:buClr>
                <a:srgbClr val="808080"/>
              </a:buClr>
            </a:pPr>
            <a:r>
              <a:rPr lang="en-US" sz="1100" dirty="0" smtClean="0">
                <a:solidFill>
                  <a:srgbClr val="000000"/>
                </a:solidFill>
              </a:rPr>
              <a:t>Hotels, University</a:t>
            </a:r>
          </a:p>
          <a:p>
            <a:pPr lvl="1">
              <a:spcBef>
                <a:spcPts val="200"/>
              </a:spcBef>
              <a:buClr>
                <a:srgbClr val="808080"/>
              </a:buClr>
            </a:pPr>
            <a:r>
              <a:rPr lang="en-US" sz="1100" dirty="0" smtClean="0">
                <a:solidFill>
                  <a:srgbClr val="000000"/>
                </a:solidFill>
              </a:rPr>
              <a:t>Healthcare facilities</a:t>
            </a:r>
          </a:p>
          <a:p>
            <a:pPr lvl="1">
              <a:spcBef>
                <a:spcPts val="200"/>
              </a:spcBef>
              <a:buClr>
                <a:srgbClr val="808080"/>
              </a:buClr>
            </a:pPr>
            <a:r>
              <a:rPr lang="en-US" sz="1100" dirty="0" smtClean="0">
                <a:solidFill>
                  <a:srgbClr val="000000"/>
                </a:solidFill>
              </a:rPr>
              <a:t>Financial firms</a:t>
            </a:r>
          </a:p>
          <a:p>
            <a:pPr>
              <a:spcBef>
                <a:spcPts val="0"/>
              </a:spcBef>
            </a:pP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19800" y="5029200"/>
            <a:ext cx="22589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FFFF"/>
                </a:solidFill>
              </a:rPr>
              <a:t>Sandia National Labs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72999" y="6091535"/>
            <a:ext cx="21515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 err="1" smtClean="0">
                <a:solidFill>
                  <a:srgbClr val="FFFFFF"/>
                </a:solidFill>
              </a:rPr>
              <a:t>Dept</a:t>
            </a:r>
            <a:r>
              <a:rPr lang="en-US" sz="1200" b="1" dirty="0" smtClean="0">
                <a:solidFill>
                  <a:srgbClr val="FFFFFF"/>
                </a:solidFill>
              </a:rPr>
              <a:t> of Homeland Security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FFFFFF"/>
                </a:solidFill>
              </a:rPr>
              <a:t>St. Elizabeth’s campus</a:t>
            </a:r>
            <a:endParaRPr lang="en-US" sz="1200" b="1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00963" y="4462046"/>
            <a:ext cx="1998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FFFF"/>
                </a:solidFill>
              </a:rPr>
              <a:t>TIA Headquarters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81900" y="3043535"/>
            <a:ext cx="1212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FFFFFF"/>
                </a:solidFill>
              </a:rPr>
              <a:t>San Diego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FFFFFF"/>
                </a:solidFill>
              </a:rPr>
              <a:t>Public Library</a:t>
            </a:r>
            <a:endParaRPr lang="en-US" sz="1200" b="1" dirty="0">
              <a:solidFill>
                <a:srgbClr val="FFFF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938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"/>
            <a:ext cx="7467600" cy="758825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en-US" sz="1800" dirty="0" smtClean="0">
                <a:ea typeface="+mj-ea"/>
              </a:rPr>
              <a:t>2010 Department of Army Directive</a:t>
            </a:r>
            <a:br>
              <a:rPr lang="en-US" sz="1800" dirty="0" smtClean="0">
                <a:ea typeface="+mj-ea"/>
              </a:rPr>
            </a:br>
            <a:r>
              <a:rPr lang="en-US" sz="1800" dirty="0" smtClean="0">
                <a:ea typeface="+mj-ea"/>
              </a:rPr>
              <a:t>Technical Guidance for Network Modernization April 23, 2010</a:t>
            </a:r>
          </a:p>
        </p:txBody>
      </p:sp>
      <p:grpSp>
        <p:nvGrpSpPr>
          <p:cNvPr id="5123" name="Group 6"/>
          <p:cNvGrpSpPr>
            <a:grpSpLocks/>
          </p:cNvGrpSpPr>
          <p:nvPr/>
        </p:nvGrpSpPr>
        <p:grpSpPr bwMode="auto">
          <a:xfrm>
            <a:off x="609600" y="1217613"/>
            <a:ext cx="8077200" cy="4876800"/>
            <a:chOff x="432" y="862"/>
            <a:chExt cx="4896" cy="2976"/>
          </a:xfrm>
        </p:grpSpPr>
        <p:pic>
          <p:nvPicPr>
            <p:cNvPr id="5126" name="Picture 4" descr="Screen shot 2011-10-10 at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912"/>
              <a:ext cx="2293" cy="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7" name="Picture 5" descr="Screen shot 2011-10-10 at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4" y="862"/>
              <a:ext cx="2434" cy="2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8968" name="Line 8"/>
          <p:cNvSpPr>
            <a:spLocks noChangeShapeType="1"/>
          </p:cNvSpPr>
          <p:nvPr/>
        </p:nvSpPr>
        <p:spPr bwMode="auto">
          <a:xfrm>
            <a:off x="381000" y="4572000"/>
            <a:ext cx="533400" cy="0"/>
          </a:xfrm>
          <a:prstGeom prst="line">
            <a:avLst/>
          </a:prstGeom>
          <a:noFill/>
          <a:ln w="57150">
            <a:solidFill>
              <a:srgbClr val="EE2E1A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IE"/>
          </a:p>
        </p:txBody>
      </p:sp>
      <p:pic>
        <p:nvPicPr>
          <p:cNvPr id="168967" name="Picture 7" descr="Screen shot 2011-10-10 at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2381250"/>
            <a:ext cx="8362950" cy="3181350"/>
          </a:xfrm>
          <a:prstGeom prst="rect">
            <a:avLst/>
          </a:prstGeom>
          <a:noFill/>
          <a:ln w="57150" cmpd="thinThick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736092" y="6027003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85340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8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388" y="260350"/>
            <a:ext cx="5832475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IE" sz="2800" b="1" dirty="0">
                <a:latin typeface="Arial" charset="0"/>
                <a:ea typeface="ＭＳ Ｐゴシック" pitchFamily="34" charset="-128"/>
                <a:cs typeface="+mn-cs"/>
              </a:rPr>
              <a:t>TCO – Case Review</a:t>
            </a:r>
          </a:p>
          <a:p>
            <a:pPr>
              <a:defRPr/>
            </a:pPr>
            <a:r>
              <a:rPr lang="en-IE" sz="2800" b="1" dirty="0" smtClean="0">
                <a:latin typeface="Arial" charset="0"/>
                <a:ea typeface="ＭＳ Ｐゴシック" pitchFamily="34" charset="-128"/>
                <a:cs typeface="+mn-cs"/>
              </a:rPr>
              <a:t>Sandia National Laboratory</a:t>
            </a:r>
            <a:endParaRPr lang="en-IE" sz="2800" b="1" dirty="0"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0" y="1340768"/>
            <a:ext cx="6943592" cy="45565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 smtClean="0"/>
              <a:t>Sandia National Laboratory before Optical LAN</a:t>
            </a:r>
          </a:p>
          <a:p>
            <a:pPr lvl="1">
              <a:buClr>
                <a:schemeClr val="tx1"/>
              </a:buClr>
            </a:pPr>
            <a:r>
              <a:rPr lang="en-US" sz="1600" dirty="0" smtClean="0"/>
              <a:t>13,000 users, 265 buildings &amp; 600 active switches</a:t>
            </a:r>
          </a:p>
          <a:p>
            <a:pPr lvl="1">
              <a:buClr>
                <a:schemeClr val="tx1"/>
              </a:buClr>
            </a:pPr>
            <a:r>
              <a:rPr lang="en-US" sz="1600" dirty="0" smtClean="0"/>
              <a:t>First cost installation around $3K to $5K per port</a:t>
            </a:r>
          </a:p>
          <a:p>
            <a:pPr lvl="1">
              <a:buClr>
                <a:schemeClr val="tx1"/>
              </a:buClr>
            </a:pPr>
            <a:r>
              <a:rPr lang="en-US" sz="1600" dirty="0" smtClean="0"/>
              <a:t>Each switch in 3’Wx3’Dx7’H racks (600 total racks)</a:t>
            </a:r>
          </a:p>
          <a:p>
            <a:pPr lvl="1">
              <a:buClr>
                <a:schemeClr val="tx1"/>
              </a:buClr>
            </a:pPr>
            <a:r>
              <a:rPr lang="en-US" sz="1600" dirty="0" smtClean="0"/>
              <a:t>Individual management across 265 buildings</a:t>
            </a:r>
          </a:p>
          <a:p>
            <a:pPr lvl="1">
              <a:buClr>
                <a:schemeClr val="tx1"/>
              </a:buClr>
            </a:pPr>
            <a:endParaRPr lang="en-US" sz="1000" dirty="0" smtClean="0"/>
          </a:p>
          <a:p>
            <a:r>
              <a:rPr lang="en-US" sz="2000" b="1" dirty="0" smtClean="0"/>
              <a:t>After Tellabs Optical LAN</a:t>
            </a:r>
          </a:p>
          <a:p>
            <a:pPr lvl="1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</a:pPr>
            <a:r>
              <a:rPr lang="en-US" sz="1600" dirty="0" smtClean="0"/>
              <a:t>14 active Optical LAN switches</a:t>
            </a:r>
          </a:p>
          <a:p>
            <a:pPr lvl="2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Font typeface="Arial" pitchFamily="34" charset="0"/>
              <a:buChar char="̶"/>
            </a:pPr>
            <a:r>
              <a:rPr lang="en-US" sz="1100" dirty="0" smtClean="0">
                <a:solidFill>
                  <a:srgbClr val="002060"/>
                </a:solidFill>
              </a:rPr>
              <a:t>98% reduction</a:t>
            </a:r>
          </a:p>
          <a:p>
            <a:pPr lvl="1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</a:pPr>
            <a:r>
              <a:rPr lang="en-US" sz="1600" dirty="0" smtClean="0"/>
              <a:t>Optical LAN OLT is the size of a microwave</a:t>
            </a:r>
          </a:p>
          <a:p>
            <a:pPr lvl="2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Font typeface="Arial" pitchFamily="34" charset="0"/>
              <a:buChar char="̶"/>
            </a:pPr>
            <a:r>
              <a:rPr lang="en-US" sz="1100" dirty="0" smtClean="0">
                <a:solidFill>
                  <a:srgbClr val="002060"/>
                </a:solidFill>
              </a:rPr>
              <a:t>90% reduction in size</a:t>
            </a:r>
          </a:p>
          <a:p>
            <a:pPr lvl="1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</a:pPr>
            <a:r>
              <a:rPr lang="en-US" sz="1600" dirty="0" smtClean="0"/>
              <a:t>Optical LAN will reduce total energy consumption by 65%</a:t>
            </a:r>
          </a:p>
          <a:p>
            <a:pPr lvl="2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Font typeface="Arial" pitchFamily="34" charset="0"/>
              <a:buChar char="̶"/>
            </a:pPr>
            <a:r>
              <a:rPr lang="en-US" sz="1100" dirty="0" smtClean="0">
                <a:solidFill>
                  <a:srgbClr val="002060"/>
                </a:solidFill>
              </a:rPr>
              <a:t>Saves 1 million kilowatt hours per year</a:t>
            </a:r>
          </a:p>
          <a:p>
            <a:pPr lvl="1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</a:pPr>
            <a:r>
              <a:rPr lang="en-US" sz="1600" dirty="0" smtClean="0"/>
              <a:t>First cost installation approximately $1.5K to $2K per port</a:t>
            </a:r>
          </a:p>
          <a:p>
            <a:pPr lvl="2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Font typeface="Arial" pitchFamily="34" charset="0"/>
              <a:buChar char="̶"/>
            </a:pPr>
            <a:r>
              <a:rPr lang="en-US" sz="1100" dirty="0" smtClean="0">
                <a:solidFill>
                  <a:srgbClr val="002060"/>
                </a:solidFill>
              </a:rPr>
              <a:t> 60% reduction in equipment and installation costs</a:t>
            </a:r>
          </a:p>
          <a:p>
            <a:pPr lvl="1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</a:pPr>
            <a:r>
              <a:rPr lang="en-US" sz="1600" dirty="0" smtClean="0"/>
              <a:t>Centralized management of all users, buildings &amp; Optical LAN equipment</a:t>
            </a:r>
          </a:p>
          <a:p>
            <a:pPr marL="281178" lvl="1" indent="0" algn="ctr">
              <a:buFont typeface="Arial" pitchFamily="34" charset="0"/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3356992"/>
            <a:ext cx="2858998" cy="1561163"/>
          </a:xfrm>
          <a:prstGeom prst="rect">
            <a:avLst/>
          </a:prstGeom>
          <a:ln w="19050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6156176" y="3068796"/>
            <a:ext cx="2858999" cy="253916"/>
          </a:xfrm>
          <a:prstGeom prst="rect">
            <a:avLst/>
          </a:prstGeom>
          <a:solidFill>
            <a:srgbClr val="345F6D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 smtClean="0">
                <a:solidFill>
                  <a:srgbClr val="FFFFFF"/>
                </a:solidFill>
                <a:latin typeface="Arial"/>
              </a:rPr>
              <a:t>Sandia National Laboratory</a:t>
            </a:r>
            <a:endParaRPr lang="en-US" sz="105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347945" y="6307501"/>
            <a:ext cx="8659125" cy="475804"/>
          </a:xfrm>
          <a:custGeom>
            <a:avLst/>
            <a:gdLst>
              <a:gd name="connsiteX0" fmla="*/ 0 w 6499324"/>
              <a:gd name="connsiteY0" fmla="*/ 0 h 634607"/>
              <a:gd name="connsiteX1" fmla="*/ 6499324 w 6499324"/>
              <a:gd name="connsiteY1" fmla="*/ 0 h 634607"/>
              <a:gd name="connsiteX2" fmla="*/ 6499324 w 6499324"/>
              <a:gd name="connsiteY2" fmla="*/ 634607 h 634607"/>
              <a:gd name="connsiteX3" fmla="*/ 0 w 6499324"/>
              <a:gd name="connsiteY3" fmla="*/ 634607 h 634607"/>
              <a:gd name="connsiteX4" fmla="*/ 0 w 6499324"/>
              <a:gd name="connsiteY4" fmla="*/ 0 h 634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99324" h="634607">
                <a:moveTo>
                  <a:pt x="0" y="0"/>
                </a:moveTo>
                <a:lnTo>
                  <a:pt x="6499324" y="0"/>
                </a:lnTo>
                <a:lnTo>
                  <a:pt x="6499324" y="634607"/>
                </a:lnTo>
                <a:lnTo>
                  <a:pt x="0" y="634607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77E7B"/>
              </a:gs>
              <a:gs pos="80000">
                <a:schemeClr val="accent5">
                  <a:hueOff val="2823784"/>
                  <a:satOff val="-73730"/>
                  <a:lumOff val="8824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2823784"/>
                  <a:satOff val="-73730"/>
                  <a:lumOff val="8824"/>
                  <a:alphaOff val="0"/>
                  <a:shade val="94000"/>
                  <a:satMod val="135000"/>
                </a:schemeClr>
              </a:gs>
            </a:gsLst>
          </a:gra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2823784"/>
              <a:satOff val="-73730"/>
              <a:lumOff val="8824"/>
              <a:alphaOff val="0"/>
            </a:schemeClr>
          </a:fillRef>
          <a:effectRef idx="2">
            <a:schemeClr val="accent5">
              <a:hueOff val="2823784"/>
              <a:satOff val="-73730"/>
              <a:lumOff val="882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03720" tIns="45720" rIns="45720" bIns="45720" numCol="1" spcCol="1270" anchor="ctr" anchorCtr="0">
            <a:noAutofit/>
          </a:bodyPr>
          <a:lstStyle/>
          <a:p>
            <a:pPr algn="ctr" defTabSz="800100" fontAlgn="auto">
              <a:spcAft>
                <a:spcPts val="0"/>
              </a:spcAft>
            </a:pPr>
            <a:r>
              <a:rPr lang="en-US" sz="1400" b="1" i="1" dirty="0">
                <a:solidFill>
                  <a:srgbClr val="FFFFFF"/>
                </a:solidFill>
              </a:rPr>
              <a:t>Sandia calculates $20M will be saved over 5 years compared to legacy copper based </a:t>
            </a:r>
            <a:r>
              <a:rPr lang="en-US" sz="1400" b="1" i="1" dirty="0" smtClean="0">
                <a:solidFill>
                  <a:srgbClr val="FFFFFF"/>
                </a:solidFill>
              </a:rPr>
              <a:t>LAN!</a:t>
            </a:r>
            <a:endParaRPr lang="en-US" sz="1400" b="1" i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571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32024" y="736581"/>
            <a:ext cx="4824413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IE" sz="2800" b="1" dirty="0">
                <a:latin typeface="Arial" charset="0"/>
                <a:cs typeface="+mn-cs"/>
              </a:rPr>
              <a:t>POL – Key Value </a:t>
            </a:r>
            <a:endParaRPr lang="en-IE" sz="2800" b="1" dirty="0" smtClean="0">
              <a:latin typeface="Arial" charset="0"/>
              <a:cs typeface="+mn-cs"/>
            </a:endParaRPr>
          </a:p>
          <a:p>
            <a:pPr algn="ctr">
              <a:defRPr/>
            </a:pPr>
            <a:r>
              <a:rPr lang="en-IE" sz="2800" b="1" dirty="0" smtClean="0">
                <a:latin typeface="Arial" charset="0"/>
              </a:rPr>
              <a:t>Summary</a:t>
            </a:r>
            <a:endParaRPr lang="en-IE" sz="2800" b="1" dirty="0">
              <a:latin typeface="Arial" charset="0"/>
              <a:cs typeface="+mn-cs"/>
            </a:endParaRP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690688"/>
            <a:ext cx="8640763" cy="404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133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998538" y="1916113"/>
            <a:ext cx="7315200" cy="45259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rgbClr val="425A6C"/>
                </a:solidFill>
                <a:latin typeface="+mn-lt"/>
                <a:ea typeface="+mn-ea"/>
                <a:cs typeface="ＭＳ Ｐゴシック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CDD"/>
              </a:buClr>
              <a:buFont typeface="Wingdings" pitchFamily="2" charset="2"/>
              <a:buChar char="§"/>
              <a:defRPr sz="1200">
                <a:solidFill>
                  <a:srgbClr val="425A6C"/>
                </a:solidFill>
                <a:latin typeface="+mn-lt"/>
                <a:ea typeface="+mn-ea"/>
                <a:cs typeface="ＭＳ Ｐゴシック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CDD"/>
              </a:buClr>
              <a:buFont typeface="Wingdings" pitchFamily="2" charset="2"/>
              <a:buChar char="§"/>
              <a:defRPr sz="1200">
                <a:solidFill>
                  <a:srgbClr val="425A6C"/>
                </a:solidFill>
                <a:latin typeface="+mn-lt"/>
                <a:ea typeface="+mn-ea"/>
                <a:cs typeface="ＭＳ Ｐゴシック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CDD"/>
              </a:buClr>
              <a:buFont typeface="Wingdings" pitchFamily="2" charset="2"/>
              <a:buChar char="§"/>
              <a:defRPr sz="1200">
                <a:solidFill>
                  <a:srgbClr val="425A6C"/>
                </a:solidFill>
                <a:latin typeface="+mn-lt"/>
                <a:ea typeface="+mn-ea"/>
                <a:cs typeface="ＭＳ Ｐゴシック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CDD"/>
              </a:buClr>
              <a:buFont typeface="Wingdings" pitchFamily="2" charset="2"/>
              <a:buChar char="§"/>
              <a:defRPr sz="1200">
                <a:solidFill>
                  <a:srgbClr val="425A6C"/>
                </a:solidFill>
                <a:latin typeface="+mn-lt"/>
                <a:ea typeface="+mn-ea"/>
                <a:cs typeface="ＭＳ Ｐゴシック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9CDD"/>
              </a:buClr>
              <a:buFont typeface="Wingdings" pitchFamily="2" charset="2"/>
              <a:buChar char="§"/>
              <a:defRPr sz="1200">
                <a:solidFill>
                  <a:srgbClr val="425A6C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9CDD"/>
              </a:buClr>
              <a:buFont typeface="Wingdings" pitchFamily="2" charset="2"/>
              <a:buChar char="§"/>
              <a:defRPr sz="1200">
                <a:solidFill>
                  <a:srgbClr val="425A6C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9CDD"/>
              </a:buClr>
              <a:buFont typeface="Wingdings" pitchFamily="2" charset="2"/>
              <a:buChar char="§"/>
              <a:defRPr sz="1200">
                <a:solidFill>
                  <a:srgbClr val="425A6C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9CDD"/>
              </a:buClr>
              <a:buFont typeface="Wingdings" pitchFamily="2" charset="2"/>
              <a:buChar char="§"/>
              <a:defRPr sz="1200">
                <a:solidFill>
                  <a:srgbClr val="425A6C"/>
                </a:solidFill>
                <a:latin typeface="+mn-lt"/>
                <a:ea typeface="+mn-ea"/>
              </a:defRPr>
            </a:lvl9pPr>
          </a:lstStyle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Hospitals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Campuses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Universities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Cruise Ships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Hospitality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Government and Military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High Occupancy Buildings (Call Centers)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Multi-Tenant Units (Commercial and Residential)</a:t>
            </a:r>
          </a:p>
          <a:p>
            <a:pPr>
              <a:defRPr/>
            </a:pPr>
            <a:endParaRPr lang="en-US" sz="22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703388" y="836712"/>
            <a:ext cx="59055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IE" sz="2800" b="1" dirty="0" smtClean="0">
                <a:ea typeface="ＭＳ Ｐゴシック" pitchFamily="34" charset="-128"/>
                <a:cs typeface="+mn-cs"/>
              </a:rPr>
              <a:t>POL </a:t>
            </a:r>
            <a:r>
              <a:rPr lang="en-IE" sz="2800" b="1" dirty="0">
                <a:ea typeface="ＭＳ Ｐゴシック" pitchFamily="34" charset="-128"/>
                <a:cs typeface="+mn-cs"/>
              </a:rPr>
              <a:t>– </a:t>
            </a:r>
            <a:r>
              <a:rPr lang="en-IE" sz="2800" b="1" dirty="0" smtClean="0">
                <a:ea typeface="ＭＳ Ｐゴシック" pitchFamily="34" charset="-128"/>
                <a:cs typeface="+mn-cs"/>
              </a:rPr>
              <a:t>Target </a:t>
            </a:r>
            <a:r>
              <a:rPr lang="en-IE" sz="2800" b="1" dirty="0">
                <a:ea typeface="ＭＳ Ｐゴシック" pitchFamily="34" charset="-128"/>
                <a:cs typeface="+mn-cs"/>
              </a:rPr>
              <a:t>Users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92484" y="5780782"/>
            <a:ext cx="4451516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2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2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2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20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</a:t>
            </a:r>
            <a:r>
              <a:rPr lang="en-US" sz="24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en-US" sz="24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473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614488"/>
            <a:ext cx="8642350" cy="462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0825" y="333375"/>
            <a:ext cx="6265863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IE" sz="2800" b="1" dirty="0">
                <a:latin typeface="Arial" charset="0"/>
                <a:ea typeface="ＭＳ Ｐゴシック" pitchFamily="34" charset="-128"/>
                <a:cs typeface="+mn-cs"/>
              </a:rPr>
              <a:t>TCO – Case Review</a:t>
            </a:r>
          </a:p>
          <a:p>
            <a:pPr>
              <a:defRPr/>
            </a:pPr>
            <a:r>
              <a:rPr lang="en-IE" sz="2800" b="1" dirty="0">
                <a:latin typeface="Arial" charset="0"/>
                <a:ea typeface="ＭＳ Ｐゴシック" pitchFamily="34" charset="-128"/>
                <a:cs typeface="+mn-cs"/>
              </a:rPr>
              <a:t>University of Mary Washington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159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loset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312988"/>
            <a:ext cx="30861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4" descr="Closet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013" y="2312988"/>
            <a:ext cx="296545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106613" y="1931988"/>
            <a:ext cx="11445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>
                <a:solidFill>
                  <a:schemeClr val="accent5">
                    <a:lumMod val="25000"/>
                  </a:schemeClr>
                </a:solidFill>
                <a:ea typeface="ＭＳ Ｐゴシック" pitchFamily="34" charset="-128"/>
                <a:cs typeface="+mn-cs"/>
              </a:rPr>
              <a:t>Before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5838825" y="1931988"/>
            <a:ext cx="11445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dirty="0">
                <a:solidFill>
                  <a:schemeClr val="accent5">
                    <a:lumMod val="25000"/>
                  </a:schemeClr>
                </a:solidFill>
                <a:ea typeface="ＭＳ Ｐゴシック" pitchFamily="34" charset="-128"/>
                <a:cs typeface="+mn-cs"/>
              </a:rPr>
              <a:t>After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75656" y="1281493"/>
            <a:ext cx="5870575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IE" sz="2800" b="1" dirty="0" smtClean="0">
                <a:ea typeface="ＭＳ Ｐゴシック" pitchFamily="34" charset="-128"/>
                <a:cs typeface="+mn-cs"/>
              </a:rPr>
              <a:t>POL </a:t>
            </a:r>
            <a:r>
              <a:rPr lang="en-IE" sz="2800" b="1" dirty="0">
                <a:ea typeface="ＭＳ Ｐゴシック" pitchFamily="34" charset="-128"/>
                <a:cs typeface="+mn-cs"/>
              </a:rPr>
              <a:t>– </a:t>
            </a:r>
            <a:r>
              <a:rPr lang="en-IE" sz="2800" b="1" dirty="0" smtClean="0">
                <a:ea typeface="ＭＳ Ｐゴシック" pitchFamily="34" charset="-128"/>
                <a:cs typeface="+mn-cs"/>
              </a:rPr>
              <a:t>Eliminates </a:t>
            </a:r>
            <a:r>
              <a:rPr lang="en-IE" sz="2800" b="1" dirty="0">
                <a:ea typeface="ＭＳ Ｐゴシック" pitchFamily="34" charset="-128"/>
                <a:cs typeface="+mn-cs"/>
              </a:rPr>
              <a:t>Cable Congestion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917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81163"/>
            <a:ext cx="8424862" cy="462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850" y="404813"/>
            <a:ext cx="576103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IE" sz="2800" b="1" dirty="0">
                <a:latin typeface="Arial" charset="0"/>
                <a:ea typeface="ＭＳ Ｐゴシック" pitchFamily="34" charset="-128"/>
                <a:cs typeface="+mn-cs"/>
              </a:rPr>
              <a:t>TCO – Case Study</a:t>
            </a:r>
          </a:p>
          <a:p>
            <a:pPr>
              <a:defRPr/>
            </a:pPr>
            <a:r>
              <a:rPr lang="en-IE" sz="2800" b="1" dirty="0">
                <a:latin typeface="Arial" charset="0"/>
                <a:ea typeface="ＭＳ Ｐゴシック" pitchFamily="34" charset="-128"/>
                <a:cs typeface="+mn-cs"/>
              </a:rPr>
              <a:t>Russell Investments (8 floors)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592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13858" y="861621"/>
            <a:ext cx="24763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IE" sz="2800" b="1" dirty="0" smtClean="0"/>
              <a:t>Traditional LAN</a:t>
            </a:r>
            <a:endParaRPr lang="en-IE" sz="28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699067"/>
            <a:ext cx="7272808" cy="453650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1438781" y="1628800"/>
            <a:ext cx="855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200" dirty="0" smtClean="0"/>
              <a:t>Core.</a:t>
            </a:r>
          </a:p>
          <a:p>
            <a:r>
              <a:rPr lang="en-IE" sz="1200" dirty="0" smtClean="0"/>
              <a:t>Layer 3</a:t>
            </a:r>
            <a:endParaRPr lang="en-IE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1438781" y="2884021"/>
            <a:ext cx="963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200" dirty="0" smtClean="0"/>
              <a:t>Distribution:</a:t>
            </a:r>
          </a:p>
          <a:p>
            <a:r>
              <a:rPr lang="en-IE" sz="1200" dirty="0" smtClean="0"/>
              <a:t>Layer2/3</a:t>
            </a:r>
            <a:endParaRPr lang="en-IE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38781" y="4258644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200" dirty="0" smtClean="0"/>
              <a:t>Access:</a:t>
            </a:r>
          </a:p>
          <a:p>
            <a:r>
              <a:rPr lang="en-IE" sz="1200" dirty="0" smtClean="0"/>
              <a:t>Layer 2</a:t>
            </a:r>
            <a:endParaRPr lang="en-IE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1438781" y="5445224"/>
            <a:ext cx="9879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200" dirty="0" smtClean="0"/>
              <a:t>Edge</a:t>
            </a:r>
          </a:p>
          <a:p>
            <a:r>
              <a:rPr lang="en-IE" sz="1200" dirty="0" smtClean="0"/>
              <a:t>End user </a:t>
            </a:r>
          </a:p>
          <a:p>
            <a:r>
              <a:rPr lang="en-IE" sz="1200" dirty="0" smtClean="0"/>
              <a:t>workstations</a:t>
            </a:r>
            <a:endParaRPr lang="en-IE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6878074" y="2477240"/>
            <a:ext cx="15103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000" dirty="0"/>
              <a:t>High Cost</a:t>
            </a:r>
          </a:p>
          <a:p>
            <a:r>
              <a:rPr lang="en-IE" sz="1000" dirty="0"/>
              <a:t>High Power Consumption</a:t>
            </a:r>
          </a:p>
          <a:p>
            <a:r>
              <a:rPr lang="en-IE" sz="1000" dirty="0"/>
              <a:t>High BTU Output</a:t>
            </a:r>
          </a:p>
          <a:p>
            <a:r>
              <a:rPr lang="en-IE" sz="1000" dirty="0"/>
              <a:t>Requires HVAC</a:t>
            </a:r>
          </a:p>
          <a:p>
            <a:r>
              <a:rPr lang="en-IE" sz="1000" dirty="0"/>
              <a:t>Large Rack-Space</a:t>
            </a:r>
          </a:p>
          <a:p>
            <a:r>
              <a:rPr lang="en-IE" sz="1000" dirty="0"/>
              <a:t>Footprint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78074" y="3848573"/>
            <a:ext cx="15103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000" dirty="0"/>
              <a:t>High Cost</a:t>
            </a:r>
          </a:p>
          <a:p>
            <a:r>
              <a:rPr lang="en-IE" sz="1000" dirty="0"/>
              <a:t>High Power Consumption</a:t>
            </a:r>
          </a:p>
          <a:p>
            <a:r>
              <a:rPr lang="en-IE" sz="1000" dirty="0"/>
              <a:t>High BTU Output</a:t>
            </a:r>
          </a:p>
          <a:p>
            <a:r>
              <a:rPr lang="en-IE" sz="1000" dirty="0"/>
              <a:t>Requires HVAC</a:t>
            </a:r>
          </a:p>
          <a:p>
            <a:r>
              <a:rPr lang="en-IE" sz="1000" dirty="0"/>
              <a:t>Large Rack-Space</a:t>
            </a:r>
          </a:p>
          <a:p>
            <a:r>
              <a:rPr lang="en-IE" sz="1000" dirty="0"/>
              <a:t>Footprint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78074" y="5296194"/>
            <a:ext cx="128592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000" dirty="0"/>
              <a:t>Multiple </a:t>
            </a:r>
            <a:r>
              <a:rPr lang="en-IE" sz="1000" dirty="0" smtClean="0"/>
              <a:t>Cables</a:t>
            </a:r>
          </a:p>
          <a:p>
            <a:r>
              <a:rPr lang="en-IE" sz="1000" dirty="0" smtClean="0"/>
              <a:t>High-Cost</a:t>
            </a:r>
            <a:r>
              <a:rPr lang="en-IE" sz="1000" dirty="0"/>
              <a:t>, </a:t>
            </a:r>
            <a:endParaRPr lang="en-IE" sz="1000" dirty="0" smtClean="0"/>
          </a:p>
          <a:p>
            <a:r>
              <a:rPr lang="en-IE" sz="1000" dirty="0" smtClean="0"/>
              <a:t>Large-Bundle </a:t>
            </a:r>
            <a:r>
              <a:rPr lang="en-IE" sz="1000" dirty="0"/>
              <a:t>Cabling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474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5" y="1556793"/>
            <a:ext cx="5472609" cy="475252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3202266" y="861621"/>
            <a:ext cx="3099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IE" sz="2800" b="1" dirty="0" smtClean="0"/>
              <a:t>Passive Optical LAN</a:t>
            </a:r>
            <a:endParaRPr lang="en-IE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027804" y="1583855"/>
            <a:ext cx="855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200" dirty="0" smtClean="0"/>
              <a:t>Core.</a:t>
            </a:r>
          </a:p>
          <a:p>
            <a:r>
              <a:rPr lang="en-IE" sz="1200" dirty="0" smtClean="0"/>
              <a:t>Layer 3</a:t>
            </a:r>
            <a:endParaRPr lang="en-IE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1973816" y="2689191"/>
            <a:ext cx="963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200" dirty="0" smtClean="0"/>
              <a:t>Distribution:</a:t>
            </a:r>
          </a:p>
          <a:p>
            <a:r>
              <a:rPr lang="en-IE" sz="1200" dirty="0" smtClean="0"/>
              <a:t>Layer2/3</a:t>
            </a:r>
            <a:endParaRPr lang="en-IE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1971233" y="4211249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200" dirty="0" smtClean="0"/>
              <a:t>Access:</a:t>
            </a:r>
          </a:p>
          <a:p>
            <a:r>
              <a:rPr lang="en-IE" sz="1200" dirty="0" smtClean="0"/>
              <a:t>Layer 2</a:t>
            </a:r>
            <a:endParaRPr lang="en-IE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1895460" y="5445222"/>
            <a:ext cx="9879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200" dirty="0" smtClean="0"/>
              <a:t>Edge</a:t>
            </a:r>
          </a:p>
          <a:p>
            <a:r>
              <a:rPr lang="en-IE" sz="1200" dirty="0" smtClean="0"/>
              <a:t>End user </a:t>
            </a:r>
          </a:p>
          <a:p>
            <a:r>
              <a:rPr lang="en-IE" sz="1200" dirty="0" smtClean="0"/>
              <a:t>workstations</a:t>
            </a:r>
            <a:endParaRPr lang="en-IE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5921387" y="2320920"/>
            <a:ext cx="137409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000" dirty="0"/>
              <a:t>Centrally Managed</a:t>
            </a:r>
          </a:p>
          <a:p>
            <a:r>
              <a:rPr lang="en-IE" sz="1000" dirty="0"/>
              <a:t>Better Cradle-to-Grave</a:t>
            </a:r>
          </a:p>
          <a:p>
            <a:r>
              <a:rPr lang="en-IE" sz="1000" dirty="0"/>
              <a:t>“Five Nines” Reliability</a:t>
            </a:r>
          </a:p>
          <a:p>
            <a:r>
              <a:rPr lang="en-IE" sz="1000" dirty="0"/>
              <a:t>Reduced Thermals</a:t>
            </a:r>
          </a:p>
          <a:p>
            <a:r>
              <a:rPr lang="en-IE" sz="1000" dirty="0"/>
              <a:t>Reduced Rack-Space</a:t>
            </a:r>
          </a:p>
          <a:p>
            <a:r>
              <a:rPr lang="en-IE" sz="1000" dirty="0"/>
              <a:t>Footprint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21387" y="3739772"/>
            <a:ext cx="128432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000" dirty="0"/>
              <a:t>Low Cost</a:t>
            </a:r>
          </a:p>
          <a:p>
            <a:r>
              <a:rPr lang="en-IE" sz="1000" dirty="0"/>
              <a:t>Zero Electronics</a:t>
            </a:r>
          </a:p>
          <a:p>
            <a:r>
              <a:rPr lang="en-IE" sz="1000" dirty="0"/>
              <a:t>Zero Power Required</a:t>
            </a:r>
          </a:p>
          <a:p>
            <a:r>
              <a:rPr lang="en-IE" sz="1000" dirty="0"/>
              <a:t>Zero HVAC Required</a:t>
            </a:r>
          </a:p>
          <a:p>
            <a:r>
              <a:rPr lang="en-IE" sz="1000" dirty="0"/>
              <a:t>Zero Rack-Space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73672" y="5260557"/>
            <a:ext cx="11320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000" dirty="0"/>
              <a:t>Low-Cost </a:t>
            </a:r>
            <a:r>
              <a:rPr lang="en-IE" sz="1000" dirty="0" smtClean="0"/>
              <a:t>Small-</a:t>
            </a:r>
          </a:p>
          <a:p>
            <a:r>
              <a:rPr lang="en-IE" sz="1000" dirty="0" smtClean="0"/>
              <a:t>Bundle </a:t>
            </a:r>
            <a:r>
              <a:rPr lang="en-IE" sz="1000" dirty="0"/>
              <a:t>Cabling</a:t>
            </a:r>
          </a:p>
          <a:p>
            <a:r>
              <a:rPr lang="en-IE" sz="1000" dirty="0" err="1"/>
              <a:t>PoE</a:t>
            </a:r>
            <a:r>
              <a:rPr lang="en-IE" sz="1000" dirty="0"/>
              <a:t> Enabled</a:t>
            </a:r>
          </a:p>
          <a:p>
            <a:r>
              <a:rPr lang="en-IE" sz="1000" dirty="0"/>
              <a:t>Same Services &amp; </a:t>
            </a:r>
          </a:p>
          <a:p>
            <a:r>
              <a:rPr lang="en-IE" sz="1000" dirty="0"/>
              <a:t>Applications </a:t>
            </a:r>
          </a:p>
          <a:p>
            <a:r>
              <a:rPr lang="en-IE" sz="1000" dirty="0"/>
              <a:t>as Active Ethernet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77680" y="3733002"/>
            <a:ext cx="8723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000" dirty="0"/>
              <a:t>1x32 Passive </a:t>
            </a:r>
            <a:endParaRPr lang="en-IE" sz="1000" dirty="0" smtClean="0"/>
          </a:p>
          <a:p>
            <a:r>
              <a:rPr lang="en-IE" sz="1000" dirty="0" smtClean="0"/>
              <a:t>Splitter</a:t>
            </a:r>
            <a:endParaRPr lang="en-IE" sz="1000" dirty="0"/>
          </a:p>
        </p:txBody>
      </p:sp>
      <p:sp>
        <p:nvSpPr>
          <p:cNvPr id="20" name="TextBox 19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991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709738"/>
            <a:ext cx="8640763" cy="43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509409"/>
            <a:ext cx="561657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IE" sz="3600" b="1" dirty="0">
                <a:latin typeface="Arial" charset="0"/>
                <a:cs typeface="+mn-cs"/>
              </a:rPr>
              <a:t>POL – Total Cost of Ownership (TCO)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92484" y="5780782"/>
            <a:ext cx="4451516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2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2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2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20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</a:t>
            </a:r>
            <a:r>
              <a:rPr lang="en-US" sz="24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en-US" sz="24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943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0449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1700808"/>
            <a:ext cx="91186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0450" name="Title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6781800" cy="68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err="1" smtClean="0">
                <a:solidFill>
                  <a:srgbClr val="1FE319"/>
                </a:solidFill>
              </a:rPr>
              <a:t>Zhone</a:t>
            </a:r>
            <a:r>
              <a:rPr lang="en-US" dirty="0" smtClean="0">
                <a:solidFill>
                  <a:srgbClr val="1FE319"/>
                </a:solidFill>
              </a:rPr>
              <a:t> </a:t>
            </a:r>
            <a:r>
              <a:rPr lang="en-US" dirty="0" err="1" smtClean="0">
                <a:solidFill>
                  <a:srgbClr val="1FE319"/>
                </a:solidFill>
              </a:rPr>
              <a:t>FiberLAN</a:t>
            </a:r>
            <a:r>
              <a:rPr lang="en-US" dirty="0" smtClean="0">
                <a:solidFill>
                  <a:srgbClr val="1FE319"/>
                </a:solidFill>
              </a:rPr>
              <a:t/>
            </a:r>
            <a:br>
              <a:rPr lang="en-US" dirty="0" smtClean="0">
                <a:solidFill>
                  <a:srgbClr val="1FE319"/>
                </a:solidFill>
              </a:rPr>
            </a:br>
            <a:r>
              <a:rPr lang="en-US" dirty="0" smtClean="0">
                <a:solidFill>
                  <a:srgbClr val="1FE319"/>
                </a:solidFill>
              </a:rPr>
              <a:t>A Green Technology Solution</a:t>
            </a:r>
          </a:p>
        </p:txBody>
      </p:sp>
    </p:spTree>
    <p:extLst>
      <p:ext uri="{BB962C8B-B14F-4D97-AF65-F5344CB8AC3E}">
        <p14:creationId xmlns:p14="http://schemas.microsoft.com/office/powerpoint/2010/main" val="10965416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3" name="Title 1"/>
          <p:cNvSpPr>
            <a:spLocks noGrp="1"/>
          </p:cNvSpPr>
          <p:nvPr>
            <p:ph type="title"/>
          </p:nvPr>
        </p:nvSpPr>
        <p:spPr>
          <a:xfrm>
            <a:off x="2483768" y="116632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0090"/>
                </a:solidFill>
              </a:rPr>
              <a:t>Summary</a:t>
            </a:r>
          </a:p>
        </p:txBody>
      </p:sp>
      <p:sp>
        <p:nvSpPr>
          <p:cNvPr id="361474" name="Content Placeholder 2"/>
          <p:cNvSpPr>
            <a:spLocks noGrp="1"/>
          </p:cNvSpPr>
          <p:nvPr>
            <p:ph idx="1"/>
          </p:nvPr>
        </p:nvSpPr>
        <p:spPr>
          <a:xfrm>
            <a:off x="323528" y="1270391"/>
            <a:ext cx="8229600" cy="48006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dirty="0" err="1" smtClean="0">
                <a:solidFill>
                  <a:srgbClr val="000090"/>
                </a:solidFill>
              </a:rPr>
              <a:t>FiberLAN</a:t>
            </a:r>
            <a:r>
              <a:rPr lang="en-US" dirty="0" smtClean="0">
                <a:solidFill>
                  <a:srgbClr val="000090"/>
                </a:solidFill>
              </a:rPr>
              <a:t> Enables “Green-deployment” reduction in enterprise wide power and space consumption</a:t>
            </a:r>
          </a:p>
          <a:p>
            <a:pPr eaLnBrk="1" hangingPunct="1"/>
            <a:r>
              <a:rPr lang="en-US" dirty="0" err="1" smtClean="0">
                <a:solidFill>
                  <a:srgbClr val="000090"/>
                </a:solidFill>
              </a:rPr>
              <a:t>FiberLAN</a:t>
            </a:r>
            <a:r>
              <a:rPr lang="en-US" dirty="0" smtClean="0">
                <a:solidFill>
                  <a:srgbClr val="000090"/>
                </a:solidFill>
              </a:rPr>
              <a:t> provides Increased “Life-expectancy” of fiber based infrastructure 25 years vs. 10-15 years for copper</a:t>
            </a:r>
          </a:p>
          <a:p>
            <a:pPr eaLnBrk="1" hangingPunct="1"/>
            <a:r>
              <a:rPr lang="en-US" dirty="0" err="1" smtClean="0">
                <a:solidFill>
                  <a:srgbClr val="000090"/>
                </a:solidFill>
              </a:rPr>
              <a:t>FiberLAN</a:t>
            </a:r>
            <a:r>
              <a:rPr lang="en-US" dirty="0" smtClean="0">
                <a:solidFill>
                  <a:srgbClr val="000090"/>
                </a:solidFill>
              </a:rPr>
              <a:t> Reduces Management cost due to ease of use with </a:t>
            </a:r>
            <a:r>
              <a:rPr lang="en-US" dirty="0" err="1" smtClean="0">
                <a:solidFill>
                  <a:srgbClr val="000090"/>
                </a:solidFill>
              </a:rPr>
              <a:t>Zhone</a:t>
            </a:r>
            <a:r>
              <a:rPr lang="en-US" dirty="0" smtClean="0">
                <a:solidFill>
                  <a:srgbClr val="000090"/>
                </a:solidFill>
              </a:rPr>
              <a:t> EZ Touch and ZMS Network Management.</a:t>
            </a:r>
          </a:p>
          <a:p>
            <a:pPr eaLnBrk="1" hangingPunct="1"/>
            <a:r>
              <a:rPr lang="en-US" dirty="0" err="1" smtClean="0">
                <a:solidFill>
                  <a:srgbClr val="000090"/>
                </a:solidFill>
              </a:rPr>
              <a:t>FiberLAN</a:t>
            </a:r>
            <a:r>
              <a:rPr lang="en-US" dirty="0" smtClean="0">
                <a:solidFill>
                  <a:srgbClr val="000090"/>
                </a:solidFill>
              </a:rPr>
              <a:t> Reduces installation cost based on individual Fiber optic  cable run supporting up to 64 ports or splits per PON (POL) port.</a:t>
            </a:r>
          </a:p>
          <a:p>
            <a:pPr eaLnBrk="1" hangingPunct="1"/>
            <a:r>
              <a:rPr lang="en-US" dirty="0" err="1" smtClean="0">
                <a:solidFill>
                  <a:srgbClr val="000090"/>
                </a:solidFill>
              </a:rPr>
              <a:t>FiberLAN</a:t>
            </a:r>
            <a:r>
              <a:rPr lang="en-US" dirty="0" smtClean="0">
                <a:solidFill>
                  <a:srgbClr val="000090"/>
                </a:solidFill>
              </a:rPr>
              <a:t> is highly secure</a:t>
            </a:r>
          </a:p>
          <a:p>
            <a:pPr eaLnBrk="1" hangingPunct="1"/>
            <a:r>
              <a:rPr lang="en-US" dirty="0" err="1" smtClean="0">
                <a:solidFill>
                  <a:srgbClr val="000090"/>
                </a:solidFill>
              </a:rPr>
              <a:t>FiberLAN</a:t>
            </a:r>
            <a:r>
              <a:rPr lang="en-US" dirty="0" smtClean="0">
                <a:solidFill>
                  <a:srgbClr val="000090"/>
                </a:solidFill>
              </a:rPr>
              <a:t> delivers “Unlimited Bandwidth” potential (GPON) today, upgrade to “wire speed” Active Ethernet if required in the future. </a:t>
            </a:r>
          </a:p>
        </p:txBody>
      </p:sp>
      <p:sp>
        <p:nvSpPr>
          <p:cNvPr id="361475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3124200" y="6356350"/>
            <a:ext cx="2895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pPr algn="ctr"/>
            <a:fld id="{8104D42C-EF51-41FD-A121-442237962B74}" type="slidenum">
              <a:rPr lang="en-US" b="1" smtClean="0">
                <a:solidFill>
                  <a:srgbClr val="053A7B"/>
                </a:solidFill>
              </a:rPr>
              <a:pPr algn="ctr"/>
              <a:t>39</a:t>
            </a:fld>
            <a:endParaRPr lang="en-US" b="1" smtClean="0">
              <a:solidFill>
                <a:srgbClr val="053A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951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8424862" cy="406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38350" y="946834"/>
            <a:ext cx="568325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IE" sz="2800" b="1" dirty="0">
                <a:latin typeface="Arial" charset="0"/>
                <a:ea typeface="ＭＳ Ｐゴシック" pitchFamily="34" charset="-128"/>
                <a:cs typeface="+mn-cs"/>
              </a:rPr>
              <a:t>Brief History of </a:t>
            </a:r>
            <a:r>
              <a:rPr lang="en-IE" sz="2800" b="1" dirty="0" smtClean="0">
                <a:latin typeface="Arial" charset="0"/>
                <a:ea typeface="ＭＳ Ｐゴシック" pitchFamily="34" charset="-128"/>
                <a:cs typeface="+mn-cs"/>
              </a:rPr>
              <a:t>POL</a:t>
            </a:r>
            <a:endParaRPr lang="en-IE" sz="2800" b="1" dirty="0"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36092" y="0"/>
            <a:ext cx="34079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>
              <a:defRPr/>
            </a:pP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  <a:r>
              <a:rPr lang="en-U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1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  <a: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</a:t>
            </a:r>
            <a:br>
              <a:rPr lang="en-US" sz="1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C0514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Next Generation LAN Networks</a:t>
            </a:r>
          </a:p>
          <a:p>
            <a:pPr algn="l">
              <a:defRPr/>
            </a:pPr>
            <a:r>
              <a:rPr lang="en-US" sz="1600" b="1" dirty="0" err="1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Anovidan</a:t>
            </a:r>
            <a:r>
              <a:rPr lang="en-US" sz="1600" b="1" dirty="0" smtClean="0">
                <a:ln w="12700">
                  <a:noFill/>
                  <a:prstDash val="solid"/>
                </a:ln>
                <a:solidFill>
                  <a:srgbClr val="3333CC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Investments Ltd </a:t>
            </a:r>
            <a:endParaRPr lang="en-US" sz="1600" b="1" dirty="0">
              <a:ln w="12700">
                <a:noFill/>
                <a:prstDash val="solid"/>
              </a:ln>
              <a:solidFill>
                <a:srgbClr val="3333CC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347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Tellabs 9-18-2013">
  <a:themeElements>
    <a:clrScheme name="Tellabs 9-18-20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F9409"/>
      </a:accent1>
      <a:accent2>
        <a:srgbClr val="467BCA"/>
      </a:accent2>
      <a:accent3>
        <a:srgbClr val="C63A1A"/>
      </a:accent3>
      <a:accent4>
        <a:srgbClr val="3F8236"/>
      </a:accent4>
      <a:accent5>
        <a:srgbClr val="142A72"/>
      </a:accent5>
      <a:accent6>
        <a:srgbClr val="747678"/>
      </a:accent6>
      <a:hlink>
        <a:srgbClr val="FFFFFF"/>
      </a:hlink>
      <a:folHlink>
        <a:srgbClr val="C11629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9050">
          <a:solidFill>
            <a:schemeClr val="tx1"/>
          </a:solidFill>
        </a:ln>
      </a:spPr>
      <a:bodyPr rtlCol="0" anchor="ctr"/>
      <a:lstStyle>
        <a:defPPr algn="ctr">
          <a:defRPr b="1" dirty="0" smtClean="0">
            <a:solidFill>
              <a:schemeClr val="lt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ctr">
          <a:defRPr b="1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12619</TotalTime>
  <Words>2214</Words>
  <Application>Microsoft Office PowerPoint</Application>
  <PresentationFormat>On-screen Show (4:3)</PresentationFormat>
  <Paragraphs>631</Paragraphs>
  <Slides>40</Slides>
  <Notes>3</Notes>
  <HiddenSlides>18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56" baseType="lpstr">
      <vt:lpstr>Batang</vt:lpstr>
      <vt:lpstr>MS PGothic</vt:lpstr>
      <vt:lpstr>MS PGothic</vt:lpstr>
      <vt:lpstr>Arial</vt:lpstr>
      <vt:lpstr>Arial Black</vt:lpstr>
      <vt:lpstr>Arial Bold</vt:lpstr>
      <vt:lpstr>Calibri</vt:lpstr>
      <vt:lpstr>Constantia</vt:lpstr>
      <vt:lpstr>Myriad Pro</vt:lpstr>
      <vt:lpstr>Open Sans</vt:lpstr>
      <vt:lpstr>Tahoma</vt:lpstr>
      <vt:lpstr>Wingdings</vt:lpstr>
      <vt:lpstr>Wingdings 2</vt:lpstr>
      <vt:lpstr>ヒラギノ角ゴ Pro W3</vt:lpstr>
      <vt:lpstr>Tellabs 9-18-2013</vt:lpstr>
      <vt:lpstr>Flow</vt:lpstr>
      <vt:lpstr>                         POL Next Generation LAN Networks Anovidan Investments Ltd </vt:lpstr>
      <vt:lpstr>PowerPoint Presentation</vt:lpstr>
      <vt:lpstr>        Basic Premise of POL</vt:lpstr>
      <vt:lpstr>PowerPoint Presentation</vt:lpstr>
      <vt:lpstr>PowerPoint Presentation</vt:lpstr>
      <vt:lpstr>PowerPoint Presentation</vt:lpstr>
      <vt:lpstr>GPON</vt:lpstr>
      <vt:lpstr>Next Generation of Enterprise LAN</vt:lpstr>
      <vt:lpstr>Footprint Savings</vt:lpstr>
      <vt:lpstr>Association for Passive Optical LAN</vt:lpstr>
      <vt:lpstr>PowerPoint Presentation</vt:lpstr>
      <vt:lpstr>PowerPoint Presentation</vt:lpstr>
      <vt:lpstr>Passive Optical LAN Building Service Integration</vt:lpstr>
      <vt:lpstr>PowerPoint Presentation</vt:lpstr>
      <vt:lpstr>PowerPoint Presentation</vt:lpstr>
      <vt:lpstr>Space Requirements</vt:lpstr>
      <vt:lpstr>Security &amp; Privacy</vt:lpstr>
      <vt:lpstr>Maximum Distance</vt:lpstr>
      <vt:lpstr>PowerPoint Presentation</vt:lpstr>
      <vt:lpstr>PowerPoint Presentation</vt:lpstr>
      <vt:lpstr>PowerPoint Presentation</vt:lpstr>
      <vt:lpstr>PowerPoint Presentation</vt:lpstr>
      <vt:lpstr>Indoor ONTs – 2300 Series</vt:lpstr>
      <vt:lpstr>Indoor ONTs – 2400A Series</vt:lpstr>
      <vt:lpstr>Indoor ONTs – 2600 Series</vt:lpstr>
      <vt:lpstr>zNID 2800 Series FiberJACK ONT’s</vt:lpstr>
      <vt:lpstr>Passive Optical LAN  Market Adoption</vt:lpstr>
      <vt:lpstr>2010 Department of Army Directive Technical Guidance for Network Modernization April 23, 2010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Zhone FiberLAN A Green Technology Solution</vt:lpstr>
      <vt:lpstr>Summary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butler</dc:creator>
  <cp:lastModifiedBy>Misha</cp:lastModifiedBy>
  <cp:revision>111</cp:revision>
  <dcterms:created xsi:type="dcterms:W3CDTF">2013-03-04T09:46:44Z</dcterms:created>
  <dcterms:modified xsi:type="dcterms:W3CDTF">2015-06-08T08:52:15Z</dcterms:modified>
</cp:coreProperties>
</file>